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3"/>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 id="284" r:id="rId29"/>
    <p:sldId id="285" r:id="rId30"/>
    <p:sldId id="286" r:id="rId31"/>
    <p:sldId id="29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61" autoAdjust="0"/>
    <p:restoredTop sz="94660"/>
  </p:normalViewPr>
  <p:slideViewPr>
    <p:cSldViewPr snapToGrid="0">
      <p:cViewPr varScale="1">
        <p:scale>
          <a:sx n="91" d="100"/>
          <a:sy n="91" d="100"/>
        </p:scale>
        <p:origin x="72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B284B2-4941-499A-99C6-6599068C20F0}" type="datetimeFigureOut">
              <a:rPr lang="en-US" smtClean="0"/>
              <a:t>4/13/19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19A2DC-F113-4EE2-9674-C58C140B304E}" type="slidenum">
              <a:rPr lang="en-US" smtClean="0"/>
              <a:t>‹#›</a:t>
            </a:fld>
            <a:endParaRPr lang="en-US"/>
          </a:p>
        </p:txBody>
      </p:sp>
    </p:spTree>
    <p:extLst>
      <p:ext uri="{BB962C8B-B14F-4D97-AF65-F5344CB8AC3E}">
        <p14:creationId xmlns:p14="http://schemas.microsoft.com/office/powerpoint/2010/main" val="3128304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418B77F-B7EC-400E-A809-DC342719A9D0}"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73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Tree>
    <p:extLst>
      <p:ext uri="{BB962C8B-B14F-4D97-AF65-F5344CB8AC3E}">
        <p14:creationId xmlns:p14="http://schemas.microsoft.com/office/powerpoint/2010/main" val="38437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CA84BEC-013A-4903-AA21-E3C48F0A7202}"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83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At year-end, your $1,000 investment is only worth $916.67 = </a:t>
            </a:r>
            <a:r>
              <a:rPr lang="en-US" altLang="en-US" dirty="0">
                <a:cs typeface="Times New Roman" pitchFamily="18" charset="0"/>
              </a:rPr>
              <a:t>¥110,000  × $1/¥120</a:t>
            </a:r>
            <a:endParaRPr lang="en-US" altLang="en-US" dirty="0"/>
          </a:p>
        </p:txBody>
      </p:sp>
    </p:spTree>
    <p:extLst>
      <p:ext uri="{BB962C8B-B14F-4D97-AF65-F5344CB8AC3E}">
        <p14:creationId xmlns:p14="http://schemas.microsoft.com/office/powerpoint/2010/main" val="381857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Bearer and Registered shares of </a:t>
            </a:r>
            <a:r>
              <a:rPr lang="en-US" altLang="en-US" sz="1200" dirty="0"/>
              <a:t>Nestl</a:t>
            </a:r>
            <a:r>
              <a:rPr lang="en-US" altLang="en-US" sz="1200" dirty="0">
                <a:cs typeface="Times New Roman" pitchFamily="18" charset="0"/>
              </a:rPr>
              <a:t>é </a:t>
            </a:r>
            <a:r>
              <a:rPr lang="en-US" dirty="0"/>
              <a:t>had the same claim</a:t>
            </a:r>
            <a:r>
              <a:rPr lang="en-US" baseline="0" dirty="0"/>
              <a:t>s on dividends but differential voting rights. Chapter 17 provides a detailed discussion of the </a:t>
            </a:r>
            <a:r>
              <a:rPr lang="en-US" altLang="en-US" sz="1200" dirty="0"/>
              <a:t>Nestl</a:t>
            </a:r>
            <a:r>
              <a:rPr lang="en-US" altLang="en-US" sz="1200" dirty="0">
                <a:cs typeface="Times New Roman" pitchFamily="18" charset="0"/>
              </a:rPr>
              <a:t>é </a:t>
            </a:r>
            <a:r>
              <a:rPr lang="en-US" baseline="0" dirty="0"/>
              <a:t>case.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433909-279E-4E4E-B9B8-72346F1DDF0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1915218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the appendix to this chapter for</a:t>
            </a:r>
            <a:r>
              <a:rPr lang="en-US" baseline="0" dirty="0"/>
              <a:t> a more complete discussion of </a:t>
            </a:r>
            <a:r>
              <a:rPr lang="en-US" altLang="en-US" sz="1200" dirty="0"/>
              <a:t>the theory of comparative advantage.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D433909-279E-4E4E-B9B8-72346F1DDF02}" type="slidenum">
              <a:rPr kumimoji="0" 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8313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8BD6283-BD27-43E2-B7FF-83B269038E9C}" type="slidenum">
              <a:rPr kumimoji="0" lang="en-US" altLang="en-US" sz="1200" b="0" i="0" u="none" strike="noStrike" kern="1200" cap="none" spc="0" normalizeH="0" baseline="0" noProof="0" smtClean="0">
                <a:ln>
                  <a:noFill/>
                </a:ln>
                <a:solidFill>
                  <a:prstClr val="black"/>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black"/>
              </a:solidFill>
              <a:effectLst/>
              <a:uLnTx/>
              <a:uFillTx/>
              <a:latin typeface="Arial" charset="0"/>
              <a:ea typeface="+mn-ea"/>
              <a:cs typeface="+mn-cs"/>
            </a:endParaRPr>
          </a:p>
        </p:txBody>
      </p:sp>
    </p:spTree>
    <p:extLst>
      <p:ext uri="{BB962C8B-B14F-4D97-AF65-F5344CB8AC3E}">
        <p14:creationId xmlns:p14="http://schemas.microsoft.com/office/powerpoint/2010/main" val="2679322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F20C8-94D6-42DA-AA1B-DF08528944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02A59FB-EF86-4E05-AD73-6E3A2D7FA6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AA914FA-E6A6-4129-A325-BFE13DDB7AA3}"/>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5" name="Footer Placeholder 4">
            <a:extLst>
              <a:ext uri="{FF2B5EF4-FFF2-40B4-BE49-F238E27FC236}">
                <a16:creationId xmlns:a16="http://schemas.microsoft.com/office/drawing/2014/main" id="{F2DD7906-53EF-45EC-9923-7253B14BEC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335397-B68D-4131-8710-9AA6451563D4}"/>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2820890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AF9D-2D87-4FF4-B8ED-2C117EA76CF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DDC8C7-A69B-45AA-A601-5841D2D2EA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FFB1B-69DD-4E7E-ADAA-242F2E428BBB}"/>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5" name="Footer Placeholder 4">
            <a:extLst>
              <a:ext uri="{FF2B5EF4-FFF2-40B4-BE49-F238E27FC236}">
                <a16:creationId xmlns:a16="http://schemas.microsoft.com/office/drawing/2014/main" id="{9E9CD670-A89D-475A-BC48-4280985805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360B98-C00C-4BFB-9629-E5A1FF1E871A}"/>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3229454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71B9-E4A3-4FE5-A221-2A7250CF320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3F3D16-0844-4562-A0BB-174FB659FE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AA1339C-F6C0-44E1-8B70-3BFD71F2E163}"/>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5" name="Footer Placeholder 4">
            <a:extLst>
              <a:ext uri="{FF2B5EF4-FFF2-40B4-BE49-F238E27FC236}">
                <a16:creationId xmlns:a16="http://schemas.microsoft.com/office/drawing/2014/main" id="{75EF9BDF-FF7B-4785-B947-F38033BABE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D2379-779B-4EB4-9182-A02E1BB984A3}"/>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3628451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DB939-DCB0-4EDD-A10F-EE4348CCFD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3F08B4-815F-4372-8269-0BE9138D419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90DC4C-4657-4F93-A01A-DC213EB0911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E3B28B-1BB4-4824-BB63-2D1B84E8EF41}"/>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6" name="Footer Placeholder 5">
            <a:extLst>
              <a:ext uri="{FF2B5EF4-FFF2-40B4-BE49-F238E27FC236}">
                <a16:creationId xmlns:a16="http://schemas.microsoft.com/office/drawing/2014/main" id="{A493B365-069B-4952-97EF-0E5530E228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21F2D9-F5D7-4016-85C3-ECA5F385648D}"/>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3951233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3885-2351-4E49-AE3D-BE8B329AD4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EA9D27-571F-479A-BF0A-44B65DB2AE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E816BC8-FA61-4C89-85F7-2A185EB5CD8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21EA92-EA15-4262-B1C3-9FDC304157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90FE89F-49D2-4201-A9F3-C5F012FB2BC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A3B80B9-3C76-4817-91FF-8B91791EBCE7}"/>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8" name="Footer Placeholder 7">
            <a:extLst>
              <a:ext uri="{FF2B5EF4-FFF2-40B4-BE49-F238E27FC236}">
                <a16:creationId xmlns:a16="http://schemas.microsoft.com/office/drawing/2014/main" id="{11715285-E956-4A3E-B70B-F1A568870BE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4B9D332-B42E-496A-8EEF-F876CD5FD4F0}"/>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2934846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FD6EF-E74A-46F7-A21C-5D73FAC059B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71180F-AE3B-43EB-AED7-DAAF9F88C281}"/>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4" name="Footer Placeholder 3">
            <a:extLst>
              <a:ext uri="{FF2B5EF4-FFF2-40B4-BE49-F238E27FC236}">
                <a16:creationId xmlns:a16="http://schemas.microsoft.com/office/drawing/2014/main" id="{141C043B-8A81-490C-9395-DD8A018DE8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CC180FD-1007-43F8-85EC-BBD14D44F796}"/>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3173483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4B2F84D-1DBA-499D-B613-603381B041B5}"/>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3" name="Footer Placeholder 2">
            <a:extLst>
              <a:ext uri="{FF2B5EF4-FFF2-40B4-BE49-F238E27FC236}">
                <a16:creationId xmlns:a16="http://schemas.microsoft.com/office/drawing/2014/main" id="{39697F63-0BD6-4AFC-819E-AE89E5C6523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9CA6A9-C926-4791-98EC-26F974A0795E}"/>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259190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EB040-BC12-43DB-B805-FF96692F5C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AFF45A-19D2-4DBC-8964-C20258E1978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BFD40B-A751-4BBC-B442-4F8DA31E26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1F03D33-43D9-48C0-9487-13E4ABA581CA}"/>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6" name="Footer Placeholder 5">
            <a:extLst>
              <a:ext uri="{FF2B5EF4-FFF2-40B4-BE49-F238E27FC236}">
                <a16:creationId xmlns:a16="http://schemas.microsoft.com/office/drawing/2014/main" id="{DAA1FBF2-7629-48F7-B04B-AC91C530E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424DAC-6166-4D77-88E7-862AD5538249}"/>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546450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AC206-E44C-4F45-A202-6FE3182B3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D792E9-7FFF-4109-A27C-6F636B8BB6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69DFB02-A85D-4E40-B88D-3EDF2086EB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EDFDA1-D260-4795-8AF9-22AB0D4EA327}"/>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6" name="Footer Placeholder 5">
            <a:extLst>
              <a:ext uri="{FF2B5EF4-FFF2-40B4-BE49-F238E27FC236}">
                <a16:creationId xmlns:a16="http://schemas.microsoft.com/office/drawing/2014/main" id="{DDE61D4B-84CA-4D31-A48C-993638105E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65307BB-D498-44CE-A475-B805BF4267AA}"/>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1084570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254D8-BF92-4669-8C7A-C4DD29B7A05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2AB02E-CCA8-4E4C-95A1-BF92336DCCA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269BB7-CFD9-4865-92C9-ACF12C8DB0C9}"/>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5" name="Footer Placeholder 4">
            <a:extLst>
              <a:ext uri="{FF2B5EF4-FFF2-40B4-BE49-F238E27FC236}">
                <a16:creationId xmlns:a16="http://schemas.microsoft.com/office/drawing/2014/main" id="{438F30FB-07B3-4DD9-9E02-D34023E6FC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E3006-DB6D-46D1-A397-04C0E1098586}"/>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153011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BB05AC-E17F-48F5-BAC7-03FF448EEA3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0077FF-1A98-4296-A3D3-9688057327D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1963F-414D-4311-944E-5EEF01972BC4}"/>
              </a:ext>
            </a:extLst>
          </p:cNvPr>
          <p:cNvSpPr>
            <a:spLocks noGrp="1"/>
          </p:cNvSpPr>
          <p:nvPr>
            <p:ph type="dt" sz="half" idx="10"/>
          </p:nvPr>
        </p:nvSpPr>
        <p:spPr/>
        <p:txBody>
          <a:bodyPr/>
          <a:lstStyle/>
          <a:p>
            <a:fld id="{BEA0D1F2-38AD-4CC8-A9A7-6590ED922E66}" type="datetimeFigureOut">
              <a:rPr lang="en-US" smtClean="0"/>
              <a:t>4/13/19</a:t>
            </a:fld>
            <a:endParaRPr lang="en-US"/>
          </a:p>
        </p:txBody>
      </p:sp>
      <p:sp>
        <p:nvSpPr>
          <p:cNvPr id="5" name="Footer Placeholder 4">
            <a:extLst>
              <a:ext uri="{FF2B5EF4-FFF2-40B4-BE49-F238E27FC236}">
                <a16:creationId xmlns:a16="http://schemas.microsoft.com/office/drawing/2014/main" id="{21D98692-A3CE-4732-B3CA-E13DDB0648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8987C0-C1D6-4D04-989C-F6E20035B4AB}"/>
              </a:ext>
            </a:extLst>
          </p:cNvPr>
          <p:cNvSpPr>
            <a:spLocks noGrp="1"/>
          </p:cNvSpPr>
          <p:nvPr>
            <p:ph type="sldNum" sz="quarter" idx="12"/>
          </p:nvPr>
        </p:nvSpPr>
        <p:spPr/>
        <p:txBody>
          <a:bodyPr/>
          <a:lstStyle/>
          <a:p>
            <a:fld id="{66BFFA0B-1E98-47E3-9C98-47734BCAC826}" type="slidenum">
              <a:rPr lang="en-US" smtClean="0"/>
              <a:t>‹#›</a:t>
            </a:fld>
            <a:endParaRPr lang="en-US"/>
          </a:p>
        </p:txBody>
      </p:sp>
    </p:spTree>
    <p:extLst>
      <p:ext uri="{BB962C8B-B14F-4D97-AF65-F5344CB8AC3E}">
        <p14:creationId xmlns:p14="http://schemas.microsoft.com/office/powerpoint/2010/main" val="10629614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Rectangle 4"/>
          <p:cNvSpPr/>
          <p:nvPr/>
        </p:nvSpPr>
        <p:spPr>
          <a:xfrm>
            <a:off x="0" y="0"/>
            <a:ext cx="12192000" cy="381000"/>
          </a:xfrm>
          <a:prstGeom prst="rect">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16200000" scaled="1"/>
            <a:tileRect/>
          </a:gradFill>
          <a:ln>
            <a:no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3" name="Subtitle 2"/>
          <p:cNvSpPr>
            <a:spLocks noGrp="1"/>
          </p:cNvSpPr>
          <p:nvPr>
            <p:ph type="subTitle" idx="1"/>
          </p:nvPr>
        </p:nvSpPr>
        <p:spPr>
          <a:xfrm>
            <a:off x="1930400" y="5791200"/>
            <a:ext cx="8534400" cy="876300"/>
          </a:xfrm>
          <a:prstGeom prst="rect">
            <a:avLst/>
          </a:prstGeom>
        </p:spPr>
        <p:txBody>
          <a:bodyPr/>
          <a:lstStyle>
            <a:lvl1pPr marL="0" indent="0" algn="ctr">
              <a:buNone/>
              <a:defRPr sz="4000">
                <a:solidFill>
                  <a:schemeClr val="tx1"/>
                </a:solidFill>
                <a:latin typeface="Arial Narrow" panose="020B0606020202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Title Placeholder 1"/>
          <p:cNvSpPr>
            <a:spLocks noGrp="1"/>
          </p:cNvSpPr>
          <p:nvPr>
            <p:ph type="title"/>
          </p:nvPr>
        </p:nvSpPr>
        <p:spPr>
          <a:xfrm>
            <a:off x="609600" y="5029200"/>
            <a:ext cx="10972800" cy="990600"/>
          </a:xfrm>
          <a:prstGeom prst="rect">
            <a:avLst/>
          </a:prstGeom>
        </p:spPr>
        <p:txBody>
          <a:bodyPr rtlCol="0">
            <a:noAutofit/>
          </a:bodyPr>
          <a:lstStyle>
            <a:lvl1pPr>
              <a:defRPr sz="5400" b="1">
                <a:solidFill>
                  <a:srgbClr val="C00000"/>
                </a:solidFill>
                <a:latin typeface="Arial Narrow" panose="020B0606020202030204" pitchFamily="34" charset="0"/>
              </a:defRPr>
            </a:lvl1pPr>
          </a:lstStyle>
          <a:p>
            <a:r>
              <a:rPr lang="en-US"/>
              <a:t>Click to edit Master title style</a:t>
            </a:r>
            <a:endParaRPr lang="en-US" dirty="0"/>
          </a:p>
        </p:txBody>
      </p:sp>
      <p:sp>
        <p:nvSpPr>
          <p:cNvPr id="6" name="Footer Placeholder 4"/>
          <p:cNvSpPr>
            <a:spLocks noGrp="1"/>
          </p:cNvSpPr>
          <p:nvPr>
            <p:ph type="ftr" sz="quarter" idx="10"/>
          </p:nvPr>
        </p:nvSpPr>
        <p:spPr>
          <a:xfrm>
            <a:off x="7823200" y="6477000"/>
            <a:ext cx="3860800" cy="514350"/>
          </a:xfrm>
        </p:spPr>
        <p:txBody>
          <a:bodyPr/>
          <a:lstStyle>
            <a:lvl1pPr>
              <a:defRPr>
                <a:solidFill>
                  <a:schemeClr val="tx1"/>
                </a:solidFill>
              </a:defRPr>
            </a:lvl1pPr>
          </a:lstStyle>
          <a:p>
            <a:pPr>
              <a:defRPr/>
            </a:pPr>
            <a:r>
              <a:rPr lang="en-US" dirty="0">
                <a:solidFill>
                  <a:srgbClr val="001F5C"/>
                </a:solidFill>
              </a:rPr>
              <a:t>Copyright © 2018 by the McGraw-Hill Companies, Inc. All rights reserved.</a:t>
            </a:r>
          </a:p>
          <a:p>
            <a:pPr>
              <a:defRPr/>
            </a:pPr>
            <a:endParaRPr lang="en-US" dirty="0"/>
          </a:p>
        </p:txBody>
      </p:sp>
      <p:sp>
        <p:nvSpPr>
          <p:cNvPr id="8" name="Slide Number Placeholder 5"/>
          <p:cNvSpPr>
            <a:spLocks noGrp="1"/>
          </p:cNvSpPr>
          <p:nvPr>
            <p:ph type="sldNum" sz="quarter" idx="11"/>
          </p:nvPr>
        </p:nvSpPr>
        <p:spPr/>
        <p:txBody>
          <a:bodyPr/>
          <a:lstStyle>
            <a:lvl1pPr>
              <a:defRPr/>
            </a:lvl1pPr>
          </a:lstStyle>
          <a:p>
            <a:pPr>
              <a:defRPr/>
            </a:pPr>
            <a:fld id="{26153BD3-8EA9-455E-876D-10C736ED249A}" type="slidenum">
              <a:rPr lang="en-US"/>
              <a:pPr>
                <a:defRPr/>
              </a:pPr>
              <a:t>‹#›</a:t>
            </a:fld>
            <a:endParaRPr lang="en-US" dirty="0"/>
          </a:p>
        </p:txBody>
      </p:sp>
      <p:pic>
        <p:nvPicPr>
          <p:cNvPr id="2" name="Picture 1"/>
          <p:cNvPicPr>
            <a:picLocks noChangeAspect="1"/>
          </p:cNvPicPr>
          <p:nvPr userDrawn="1"/>
        </p:nvPicPr>
        <p:blipFill rotWithShape="1">
          <a:blip r:embed="rId2"/>
          <a:srcRect l="34978" t="26029" r="35061" b="24074"/>
          <a:stretch/>
        </p:blipFill>
        <p:spPr>
          <a:xfrm>
            <a:off x="2951748" y="497940"/>
            <a:ext cx="6288505" cy="4418330"/>
          </a:xfrm>
          <a:prstGeom prst="rect">
            <a:avLst/>
          </a:prstGeom>
        </p:spPr>
      </p:pic>
    </p:spTree>
    <p:extLst>
      <p:ext uri="{BB962C8B-B14F-4D97-AF65-F5344CB8AC3E}">
        <p14:creationId xmlns:p14="http://schemas.microsoft.com/office/powerpoint/2010/main" val="314282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TextBox 4"/>
          <p:cNvSpPr txBox="1"/>
          <p:nvPr/>
        </p:nvSpPr>
        <p:spPr>
          <a:xfrm>
            <a:off x="0" y="6781800"/>
            <a:ext cx="12192000" cy="369332"/>
          </a:xfrm>
          <a:prstGeom prst="rect">
            <a:avLst/>
          </a:prstGeom>
          <a:solidFill>
            <a:schemeClr val="tx2">
              <a:lumMod val="50000"/>
            </a:schemeClr>
          </a:solidFill>
        </p:spPr>
        <p:txBody>
          <a:bodyPr>
            <a:spAutoFit/>
          </a:bodyPr>
          <a:lstStyle/>
          <a:p>
            <a:pPr>
              <a:defRPr/>
            </a:pPr>
            <a:endParaRPr lang="en-US" sz="1800" dirty="0"/>
          </a:p>
        </p:txBody>
      </p:sp>
      <p:sp>
        <p:nvSpPr>
          <p:cNvPr id="2" name="Title 1"/>
          <p:cNvSpPr>
            <a:spLocks noGrp="1"/>
          </p:cNvSpPr>
          <p:nvPr>
            <p:ph type="title"/>
          </p:nvPr>
        </p:nvSpPr>
        <p:spPr>
          <a:xfrm>
            <a:off x="0" y="914400"/>
            <a:ext cx="12192000" cy="990600"/>
          </a:xfrm>
        </p:spPr>
        <p:txBody>
          <a:bodyPr>
            <a:normAutofit/>
          </a:bodyPr>
          <a:lstStyle>
            <a:lvl1pPr>
              <a:defRPr sz="4800">
                <a:solidFill>
                  <a:srgbClr val="C00000"/>
                </a:solidFill>
              </a:defRPr>
            </a:lvl1pPr>
          </a:lstStyle>
          <a:p>
            <a:r>
              <a:rPr lang="en-US" dirty="0"/>
              <a:t>Click to edit Master title style</a:t>
            </a:r>
          </a:p>
        </p:txBody>
      </p:sp>
      <p:sp>
        <p:nvSpPr>
          <p:cNvPr id="3" name="Content Placeholder 2"/>
          <p:cNvSpPr>
            <a:spLocks noGrp="1"/>
          </p:cNvSpPr>
          <p:nvPr>
            <p:ph idx="1"/>
          </p:nvPr>
        </p:nvSpPr>
        <p:spPr>
          <a:xfrm>
            <a:off x="0" y="1905001"/>
            <a:ext cx="12192000" cy="4525963"/>
          </a:xfrm>
          <a:prstGeom prst="rect">
            <a:avLst/>
          </a:prstGeom>
        </p:spPr>
        <p:txBody>
          <a:bodyPr/>
          <a:lstStyle>
            <a:lvl1pPr>
              <a:defRPr>
                <a:latin typeface="Arial Unicode MS" panose="020B0604020202020204" pitchFamily="34" charset="-128"/>
                <a:ea typeface="Arial Unicode MS" panose="020B0604020202020204" pitchFamily="34" charset="-128"/>
                <a:cs typeface="Arial Unicode MS" panose="020B0604020202020204" pitchFamily="34" charset="-128"/>
              </a:defRPr>
            </a:lvl1pPr>
            <a:lvl2pPr>
              <a:defRPr>
                <a:latin typeface="Arial Unicode MS" panose="020B0604020202020204" pitchFamily="34" charset="-128"/>
                <a:ea typeface="Arial Unicode MS" panose="020B0604020202020204" pitchFamily="34" charset="-128"/>
                <a:cs typeface="Arial Unicode MS" panose="020B0604020202020204" pitchFamily="34" charset="-128"/>
              </a:defRPr>
            </a:lvl2pPr>
            <a:lvl3pPr>
              <a:defRPr>
                <a:latin typeface="Arial Unicode MS" panose="020B0604020202020204" pitchFamily="34" charset="-128"/>
                <a:ea typeface="Arial Unicode MS" panose="020B0604020202020204" pitchFamily="34" charset="-128"/>
                <a:cs typeface="Arial Unicode MS" panose="020B0604020202020204" pitchFamily="34" charset="-128"/>
              </a:defRPr>
            </a:lvl3pPr>
            <a:lvl4pPr>
              <a:defRPr>
                <a:latin typeface="Arial Unicode MS" panose="020B0604020202020204" pitchFamily="34" charset="-128"/>
                <a:ea typeface="Arial Unicode MS" panose="020B0604020202020204" pitchFamily="34" charset="-128"/>
                <a:cs typeface="Arial Unicode MS" panose="020B0604020202020204" pitchFamily="34" charset="-128"/>
              </a:defRPr>
            </a:lvl4pPr>
            <a:lvl5pPr>
              <a:defRPr>
                <a:latin typeface="Arial Unicode MS" panose="020B0604020202020204" pitchFamily="34" charset="-128"/>
                <a:ea typeface="Arial Unicode MS" panose="020B0604020202020204" pitchFamily="34" charset="-128"/>
                <a:cs typeface="Arial Unicode MS" panose="020B0604020202020204" pitchFamily="34" charset="-128"/>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p:cNvSpPr>
            <a:spLocks noGrp="1"/>
          </p:cNvSpPr>
          <p:nvPr>
            <p:ph type="ftr" sz="quarter" idx="10"/>
          </p:nvPr>
        </p:nvSpPr>
        <p:spPr>
          <a:xfrm>
            <a:off x="26737" y="6629401"/>
            <a:ext cx="5588000" cy="331787"/>
          </a:xfrm>
        </p:spPr>
        <p:txBody>
          <a:bodyPr/>
          <a:lstStyle>
            <a:lvl1pPr>
              <a:defRPr/>
            </a:lvl1pPr>
          </a:lstStyle>
          <a:p>
            <a:pPr>
              <a:defRPr/>
            </a:pPr>
            <a:r>
              <a:rPr lang="en-US" dirty="0"/>
              <a:t>Copyright © 2018 by the McGraw-Hill Companies, Inc. All rights reserved.</a:t>
            </a:r>
          </a:p>
          <a:p>
            <a:pPr>
              <a:defRPr/>
            </a:pPr>
            <a:endParaRPr lang="en-US" dirty="0"/>
          </a:p>
          <a:p>
            <a:pPr>
              <a:defRPr/>
            </a:pPr>
            <a:endParaRPr lang="en-US" dirty="0"/>
          </a:p>
        </p:txBody>
      </p:sp>
      <p:sp>
        <p:nvSpPr>
          <p:cNvPr id="7" name="Slide Number Placeholder 5"/>
          <p:cNvSpPr>
            <a:spLocks noGrp="1"/>
          </p:cNvSpPr>
          <p:nvPr>
            <p:ph type="sldNum" sz="quarter" idx="11"/>
          </p:nvPr>
        </p:nvSpPr>
        <p:spPr>
          <a:xfrm>
            <a:off x="9347200" y="6418264"/>
            <a:ext cx="2844800" cy="365125"/>
          </a:xfrm>
        </p:spPr>
        <p:txBody>
          <a:bodyPr/>
          <a:lstStyle>
            <a:lvl1pPr>
              <a:defRPr/>
            </a:lvl1pPr>
          </a:lstStyle>
          <a:p>
            <a:pPr>
              <a:defRPr/>
            </a:pPr>
            <a:r>
              <a:rPr lang="en-US" dirty="0"/>
              <a:t>#-</a:t>
            </a:r>
            <a:fld id="{F3248B06-4763-4245-B74A-9492697E4671}" type="slidenum">
              <a:rPr lang="en-US"/>
              <a:pPr>
                <a:defRPr/>
              </a:pPr>
              <a:t>‹#›</a:t>
            </a:fld>
            <a:endParaRPr lang="en-US" dirty="0"/>
          </a:p>
        </p:txBody>
      </p:sp>
      <p:pic>
        <p:nvPicPr>
          <p:cNvPr id="1029"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2657"/>
            <a:ext cx="12192000" cy="779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20126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6DF2BDDE-39FC-4E92-98D1-4B1B8235B5BC}" type="datetimeFigureOut">
              <a:rPr lang="en-US"/>
              <a:pPr>
                <a:defRPr/>
              </a:pPr>
              <a:t>4/13/19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a:t>
            </a:r>
            <a:fld id="{2DD6E755-0809-4C02-B925-7463A7C5E6F7}" type="slidenum">
              <a:rPr lang="en-US"/>
              <a:pPr>
                <a:defRPr/>
              </a:pPr>
              <a:t>‹#›</a:t>
            </a:fld>
            <a:endParaRPr lang="en-US"/>
          </a:p>
        </p:txBody>
      </p:sp>
    </p:spTree>
    <p:extLst>
      <p:ext uri="{BB962C8B-B14F-4D97-AF65-F5344CB8AC3E}">
        <p14:creationId xmlns:p14="http://schemas.microsoft.com/office/powerpoint/2010/main" val="33938808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pPr>
              <a:defRPr/>
            </a:pPr>
            <a:fld id="{88F67242-FD57-47C7-AAE8-A0ED37CB53F8}" type="datetimeFigureOut">
              <a:rPr lang="en-US"/>
              <a:pPr>
                <a:defRPr/>
              </a:pPr>
              <a:t>4/13/19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r>
              <a:rPr lang="en-US"/>
              <a:t>#-</a:t>
            </a:r>
            <a:fld id="{7B059DDA-3297-498E-B0A5-9734F90466D3}" type="slidenum">
              <a:rPr lang="en-US"/>
              <a:pPr>
                <a:defRPr/>
              </a:pPr>
              <a:t>‹#›</a:t>
            </a:fld>
            <a:endParaRPr lang="en-US"/>
          </a:p>
        </p:txBody>
      </p:sp>
    </p:spTree>
    <p:extLst>
      <p:ext uri="{BB962C8B-B14F-4D97-AF65-F5344CB8AC3E}">
        <p14:creationId xmlns:p14="http://schemas.microsoft.com/office/powerpoint/2010/main" val="33960898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lvl1pPr>
              <a:defRPr/>
            </a:lvl1pPr>
          </a:lstStyle>
          <a:p>
            <a:pPr>
              <a:defRPr/>
            </a:pPr>
            <a:fld id="{0F03BF7A-5345-4A30-9A38-EF86FE5D94D8}" type="datetimeFigureOut">
              <a:rPr lang="en-US"/>
              <a:pPr>
                <a:defRPr/>
              </a:pPr>
              <a:t>4/13/19</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r>
              <a:rPr lang="en-US"/>
              <a:t>#-</a:t>
            </a:r>
            <a:fld id="{36F5297F-F1A3-4840-84E3-8B712E45D4F9}" type="slidenum">
              <a:rPr lang="en-US"/>
              <a:pPr>
                <a:defRPr/>
              </a:pPr>
              <a:t>‹#›</a:t>
            </a:fld>
            <a:endParaRPr lang="en-US"/>
          </a:p>
        </p:txBody>
      </p:sp>
    </p:spTree>
    <p:extLst>
      <p:ext uri="{BB962C8B-B14F-4D97-AF65-F5344CB8AC3E}">
        <p14:creationId xmlns:p14="http://schemas.microsoft.com/office/powerpoint/2010/main" val="1729258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lvl1pPr>
              <a:defRPr/>
            </a:lvl1pPr>
          </a:lstStyle>
          <a:p>
            <a:pPr>
              <a:defRPr/>
            </a:pPr>
            <a:fld id="{773732C6-CACF-4B1C-AD19-4582D8B3E021}" type="datetimeFigureOut">
              <a:rPr lang="en-US"/>
              <a:pPr>
                <a:defRPr/>
              </a:pPr>
              <a:t>4/13/19</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r>
              <a:rPr lang="en-US"/>
              <a:t>#-</a:t>
            </a:r>
            <a:fld id="{9548105B-C8A3-46B6-845E-25FA9312F6B4}" type="slidenum">
              <a:rPr lang="en-US"/>
              <a:pPr>
                <a:defRPr/>
              </a:pPr>
              <a:t>‹#›</a:t>
            </a:fld>
            <a:endParaRPr lang="en-US"/>
          </a:p>
        </p:txBody>
      </p:sp>
    </p:spTree>
    <p:extLst>
      <p:ext uri="{BB962C8B-B14F-4D97-AF65-F5344CB8AC3E}">
        <p14:creationId xmlns:p14="http://schemas.microsoft.com/office/powerpoint/2010/main" val="3355863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lvl1pPr>
              <a:defRPr/>
            </a:lvl1pPr>
          </a:lstStyle>
          <a:p>
            <a:pPr>
              <a:defRPr/>
            </a:pPr>
            <a:fld id="{E196D6B1-83E3-4894-93FC-7C67112AEB0D}" type="datetimeFigureOut">
              <a:rPr lang="en-US"/>
              <a:pPr>
                <a:defRPr/>
              </a:pPr>
              <a:t>4/13/19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r>
              <a:rPr lang="en-US"/>
              <a:t>#-</a:t>
            </a:r>
            <a:fld id="{57708692-BBE0-4179-8DE5-1BFC48742BB2}" type="slidenum">
              <a:rPr lang="en-US"/>
              <a:pPr>
                <a:defRPr/>
              </a:pPr>
              <a:t>‹#›</a:t>
            </a:fld>
            <a:endParaRPr lang="en-US"/>
          </a:p>
        </p:txBody>
      </p:sp>
    </p:spTree>
    <p:extLst>
      <p:ext uri="{BB962C8B-B14F-4D97-AF65-F5344CB8AC3E}">
        <p14:creationId xmlns:p14="http://schemas.microsoft.com/office/powerpoint/2010/main" val="21501479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pPr>
              <a:defRPr/>
            </a:pPr>
            <a:fld id="{B6857F62-3E2A-4A11-8A3F-8CA9D7657704}" type="datetimeFigureOut">
              <a:rPr lang="en-US"/>
              <a:pPr>
                <a:defRPr/>
              </a:pPr>
              <a:t>4/13/19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r>
              <a:rPr lang="en-US"/>
              <a:t>#-</a:t>
            </a:r>
            <a:fld id="{7FEAFFBC-73AA-4A22-B793-20417B47E189}" type="slidenum">
              <a:rPr lang="en-US"/>
              <a:pPr>
                <a:defRPr/>
              </a:pPr>
              <a:t>‹#›</a:t>
            </a:fld>
            <a:endParaRPr lang="en-US"/>
          </a:p>
        </p:txBody>
      </p:sp>
    </p:spTree>
    <p:extLst>
      <p:ext uri="{BB962C8B-B14F-4D97-AF65-F5344CB8AC3E}">
        <p14:creationId xmlns:p14="http://schemas.microsoft.com/office/powerpoint/2010/main" val="18615222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lvl1pPr>
              <a:defRPr/>
            </a:lvl1pPr>
          </a:lstStyle>
          <a:p>
            <a:pPr>
              <a:defRPr/>
            </a:pPr>
            <a:fld id="{76962DC2-36BB-4F8A-8814-BEA03D95CB97}" type="datetimeFigureOut">
              <a:rPr lang="en-US"/>
              <a:pPr>
                <a:defRPr/>
              </a:pPr>
              <a:t>4/13/19</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r>
              <a:rPr lang="en-US"/>
              <a:t>#-</a:t>
            </a:r>
            <a:fld id="{CFC42D11-D6BE-4F07-A150-2FFF9EA51048}" type="slidenum">
              <a:rPr lang="en-US"/>
              <a:pPr>
                <a:defRPr/>
              </a:pPr>
              <a:t>‹#›</a:t>
            </a:fld>
            <a:endParaRPr lang="en-US"/>
          </a:p>
        </p:txBody>
      </p:sp>
    </p:spTree>
    <p:extLst>
      <p:ext uri="{BB962C8B-B14F-4D97-AF65-F5344CB8AC3E}">
        <p14:creationId xmlns:p14="http://schemas.microsoft.com/office/powerpoint/2010/main" val="28783003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1422400" y="838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2D40D164-1D5D-47B9-B244-0D16CAA6E24C}" type="datetimeFigureOut">
              <a:rPr lang="en-US"/>
              <a:pPr>
                <a:defRPr/>
              </a:pPr>
              <a:t>4/13/19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a:t>
            </a:r>
            <a:fld id="{89DF0D06-F5CC-4F5E-808F-2A5C2F6A9BB8}" type="slidenum">
              <a:rPr lang="en-US"/>
              <a:pPr>
                <a:defRPr/>
              </a:pPr>
              <a:t>‹#›</a:t>
            </a:fld>
            <a:endParaRPr lang="en-US"/>
          </a:p>
        </p:txBody>
      </p:sp>
    </p:spTree>
    <p:extLst>
      <p:ext uri="{BB962C8B-B14F-4D97-AF65-F5344CB8AC3E}">
        <p14:creationId xmlns:p14="http://schemas.microsoft.com/office/powerpoint/2010/main" val="1759696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lvl1pPr>
              <a:defRPr/>
            </a:lvl1pPr>
          </a:lstStyle>
          <a:p>
            <a:pPr>
              <a:defRPr/>
            </a:pPr>
            <a:fld id="{A29EA34D-E008-4243-9AB5-A9A5F0616AF0}" type="datetimeFigureOut">
              <a:rPr lang="en-US"/>
              <a:pPr>
                <a:defRPr/>
              </a:pPr>
              <a:t>4/13/19</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a:t>
            </a:r>
            <a:fld id="{9ACB7D3D-728E-4873-8E3A-A16F79E5B528}" type="slidenum">
              <a:rPr lang="en-US"/>
              <a:pPr>
                <a:defRPr/>
              </a:pPr>
              <a:t>‹#›</a:t>
            </a:fld>
            <a:endParaRPr lang="en-US"/>
          </a:p>
        </p:txBody>
      </p:sp>
    </p:spTree>
    <p:extLst>
      <p:ext uri="{BB962C8B-B14F-4D97-AF65-F5344CB8AC3E}">
        <p14:creationId xmlns:p14="http://schemas.microsoft.com/office/powerpoint/2010/main" val="4231889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131" y="122728"/>
            <a:ext cx="10973741" cy="1295033"/>
          </a:xfrm>
        </p:spPr>
        <p:txBody>
          <a:bodyPr/>
          <a:lstStyle/>
          <a:p>
            <a:r>
              <a:rPr lang="en-US"/>
              <a:t>Click to edit Master title style</a:t>
            </a:r>
          </a:p>
        </p:txBody>
      </p:sp>
      <p:sp>
        <p:nvSpPr>
          <p:cNvPr id="3" name="Table Placeholder 2"/>
          <p:cNvSpPr>
            <a:spLocks noGrp="1"/>
          </p:cNvSpPr>
          <p:nvPr>
            <p:ph type="tbl" idx="1"/>
          </p:nvPr>
        </p:nvSpPr>
        <p:spPr>
          <a:xfrm>
            <a:off x="609131" y="1719996"/>
            <a:ext cx="10973741" cy="4410808"/>
          </a:xfrm>
          <a:prstGeom prst="rect">
            <a:avLst/>
          </a:prstGeom>
        </p:spPr>
        <p:txBody>
          <a:bodyPr/>
          <a:lstStyle/>
          <a:p>
            <a:pPr lvl="0"/>
            <a:endParaRPr lang="en-US" noProof="0"/>
          </a:p>
        </p:txBody>
      </p:sp>
      <p:sp>
        <p:nvSpPr>
          <p:cNvPr id="4" name="Rectangle 5"/>
          <p:cNvSpPr>
            <a:spLocks noGrp="1" noChangeArrowheads="1"/>
          </p:cNvSpPr>
          <p:nvPr>
            <p:ph type="dt" sz="half" idx="10"/>
          </p:nvPr>
        </p:nvSpPr>
        <p:spPr>
          <a:xfrm>
            <a:off x="88900" y="6248400"/>
            <a:ext cx="2846917" cy="457200"/>
          </a:xfrm>
          <a:prstGeom prst="rect">
            <a:avLst/>
          </a:prstGeom>
        </p:spPr>
        <p:txBody>
          <a:bodyPr lIns="103236" tIns="51618" rIns="103236" bIns="51618"/>
          <a:lstStyle>
            <a:lvl1pPr>
              <a:defRPr/>
            </a:lvl1pPr>
          </a:lstStyle>
          <a:p>
            <a:pPr>
              <a:defRPr/>
            </a:pPr>
            <a:endParaRPr lang="en-US" altLang="en-US"/>
          </a:p>
        </p:txBody>
      </p:sp>
    </p:spTree>
    <p:extLst>
      <p:ext uri="{BB962C8B-B14F-4D97-AF65-F5344CB8AC3E}">
        <p14:creationId xmlns:p14="http://schemas.microsoft.com/office/powerpoint/2010/main" val="159879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53145-FB0C-4AC4-B509-679EAF9A6F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D48C50E-CDCA-42F4-BF83-F439749203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F6B67-922F-47C9-B37B-7CA403E2D4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A0D1F2-38AD-4CC8-A9A7-6590ED922E66}" type="datetimeFigureOut">
              <a:rPr lang="en-US" smtClean="0"/>
              <a:t>4/13/19</a:t>
            </a:fld>
            <a:endParaRPr lang="en-US"/>
          </a:p>
        </p:txBody>
      </p:sp>
      <p:sp>
        <p:nvSpPr>
          <p:cNvPr id="5" name="Footer Placeholder 4">
            <a:extLst>
              <a:ext uri="{FF2B5EF4-FFF2-40B4-BE49-F238E27FC236}">
                <a16:creationId xmlns:a16="http://schemas.microsoft.com/office/drawing/2014/main" id="{3D037B53-F73F-47EF-9426-86627DF4364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F0C235-0398-45BB-9A05-9323E6A501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BFFA0B-1E98-47E3-9C98-47734BCAC826}" type="slidenum">
              <a:rPr lang="en-US" smtClean="0"/>
              <a:t>‹#›</a:t>
            </a:fld>
            <a:endParaRPr lang="en-US"/>
          </a:p>
        </p:txBody>
      </p:sp>
    </p:spTree>
    <p:extLst>
      <p:ext uri="{BB962C8B-B14F-4D97-AF65-F5344CB8AC3E}">
        <p14:creationId xmlns:p14="http://schemas.microsoft.com/office/powerpoint/2010/main" val="25150536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5029200"/>
            <a:ext cx="109728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Chapter Title</a:t>
            </a:r>
          </a:p>
        </p:txBody>
      </p:sp>
      <p:sp>
        <p:nvSpPr>
          <p:cNvPr id="5" name="Footer Placeholder 4"/>
          <p:cNvSpPr>
            <a:spLocks noGrp="1"/>
          </p:cNvSpPr>
          <p:nvPr>
            <p:ph type="ftr" sz="quarter" idx="3"/>
          </p:nvPr>
        </p:nvSpPr>
        <p:spPr>
          <a:xfrm>
            <a:off x="7823200" y="6629400"/>
            <a:ext cx="3860800" cy="361950"/>
          </a:xfrm>
          <a:prstGeom prst="rect">
            <a:avLst/>
          </a:prstGeom>
        </p:spPr>
        <p:txBody>
          <a:bodyPr vert="horz" lIns="91440" tIns="45720" rIns="91440" bIns="45720" rtlCol="0" anchor="ctr"/>
          <a:lstStyle>
            <a:lvl1pPr algn="r">
              <a:defRPr sz="900">
                <a:solidFill>
                  <a:schemeClr val="tx1"/>
                </a:solidFill>
              </a:defRPr>
            </a:lvl1pPr>
          </a:lstStyle>
          <a:p>
            <a:pPr>
              <a:defRPr/>
            </a:pPr>
            <a:r>
              <a:rPr lang="en-US" dirty="0"/>
              <a:t>Copyright © 2018 by the McGraw-Hill Companies, Inc. All rights reserved.</a:t>
            </a:r>
          </a:p>
          <a:p>
            <a:pPr>
              <a:defRPr/>
            </a:pPr>
            <a:endParaRPr lang="en-US" dirty="0"/>
          </a:p>
          <a:p>
            <a:pPr>
              <a:defRPr/>
            </a:pPr>
            <a:endParaRPr lang="en-US" dirty="0"/>
          </a:p>
        </p:txBody>
      </p:sp>
      <p:sp>
        <p:nvSpPr>
          <p:cNvPr id="6" name="Slide Number Placeholder 5"/>
          <p:cNvSpPr>
            <a:spLocks noGrp="1"/>
          </p:cNvSpPr>
          <p:nvPr>
            <p:ph type="sldNum" sz="quarter" idx="4"/>
          </p:nvPr>
        </p:nvSpPr>
        <p:spPr>
          <a:xfrm>
            <a:off x="9347200" y="6492876"/>
            <a:ext cx="2844800" cy="365125"/>
          </a:xfrm>
          <a:prstGeom prst="rect">
            <a:avLst/>
          </a:prstGeom>
        </p:spPr>
        <p:txBody>
          <a:bodyPr vert="horz" lIns="91440" tIns="45720" rIns="91440" bIns="45720" rtlCol="0" anchor="ctr"/>
          <a:lstStyle>
            <a:lvl1pPr algn="r">
              <a:defRPr sz="1000">
                <a:solidFill>
                  <a:schemeClr val="tx1"/>
                </a:solidFill>
              </a:defRPr>
            </a:lvl1pPr>
          </a:lstStyle>
          <a:p>
            <a:pPr>
              <a:defRPr/>
            </a:pPr>
            <a:r>
              <a:rPr lang="en-US"/>
              <a:t>#-</a:t>
            </a:r>
            <a:fld id="{5E6ADDC6-E138-4E00-8EB5-46BBFC937533}" type="slidenum">
              <a:rPr lang="en-US"/>
              <a:pPr>
                <a:defRPr/>
              </a:pPr>
              <a:t>‹#›</a:t>
            </a:fld>
            <a:endParaRPr lang="en-US"/>
          </a:p>
        </p:txBody>
      </p:sp>
    </p:spTree>
    <p:extLst>
      <p:ext uri="{BB962C8B-B14F-4D97-AF65-F5344CB8AC3E}">
        <p14:creationId xmlns:p14="http://schemas.microsoft.com/office/powerpoint/2010/main" val="24535790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5400" b="1" kern="1200">
          <a:solidFill>
            <a:srgbClr val="C05533"/>
          </a:solidFill>
          <a:latin typeface="Arial Narrow" panose="020B0606020202030204" pitchFamily="34" charset="0"/>
          <a:ea typeface="+mj-ea"/>
          <a:cs typeface="+mj-cs"/>
        </a:defRPr>
      </a:lvl1pPr>
      <a:lvl2pPr algn="ctr" rtl="0" eaLnBrk="0" fontAlgn="base" hangingPunct="0">
        <a:spcBef>
          <a:spcPct val="0"/>
        </a:spcBef>
        <a:spcAft>
          <a:spcPct val="0"/>
        </a:spcAft>
        <a:defRPr sz="5400" b="1">
          <a:solidFill>
            <a:srgbClr val="C05533"/>
          </a:solidFill>
          <a:latin typeface="Arial Narrow" pitchFamily="34" charset="0"/>
        </a:defRPr>
      </a:lvl2pPr>
      <a:lvl3pPr algn="ctr" rtl="0" eaLnBrk="0" fontAlgn="base" hangingPunct="0">
        <a:spcBef>
          <a:spcPct val="0"/>
        </a:spcBef>
        <a:spcAft>
          <a:spcPct val="0"/>
        </a:spcAft>
        <a:defRPr sz="5400" b="1">
          <a:solidFill>
            <a:srgbClr val="C05533"/>
          </a:solidFill>
          <a:latin typeface="Arial Narrow" pitchFamily="34" charset="0"/>
        </a:defRPr>
      </a:lvl3pPr>
      <a:lvl4pPr algn="ctr" rtl="0" eaLnBrk="0" fontAlgn="base" hangingPunct="0">
        <a:spcBef>
          <a:spcPct val="0"/>
        </a:spcBef>
        <a:spcAft>
          <a:spcPct val="0"/>
        </a:spcAft>
        <a:defRPr sz="5400" b="1">
          <a:solidFill>
            <a:srgbClr val="C05533"/>
          </a:solidFill>
          <a:latin typeface="Arial Narrow" pitchFamily="34" charset="0"/>
        </a:defRPr>
      </a:lvl4pPr>
      <a:lvl5pPr algn="ctr" rtl="0" eaLnBrk="0" fontAlgn="base" hangingPunct="0">
        <a:spcBef>
          <a:spcPct val="0"/>
        </a:spcBef>
        <a:spcAft>
          <a:spcPct val="0"/>
        </a:spcAft>
        <a:defRPr sz="5400" b="1">
          <a:solidFill>
            <a:srgbClr val="C05533"/>
          </a:solidFill>
          <a:latin typeface="Arial Narrow" pitchFamily="34" charset="0"/>
        </a:defRPr>
      </a:lvl5pPr>
      <a:lvl6pPr marL="457200" algn="ctr" rtl="0" fontAlgn="base">
        <a:spcBef>
          <a:spcPct val="0"/>
        </a:spcBef>
        <a:spcAft>
          <a:spcPct val="0"/>
        </a:spcAft>
        <a:defRPr sz="5400" b="1">
          <a:solidFill>
            <a:srgbClr val="C05533"/>
          </a:solidFill>
          <a:latin typeface="Arial Narrow" pitchFamily="34" charset="0"/>
        </a:defRPr>
      </a:lvl6pPr>
      <a:lvl7pPr marL="914400" algn="ctr" rtl="0" fontAlgn="base">
        <a:spcBef>
          <a:spcPct val="0"/>
        </a:spcBef>
        <a:spcAft>
          <a:spcPct val="0"/>
        </a:spcAft>
        <a:defRPr sz="5400" b="1">
          <a:solidFill>
            <a:srgbClr val="C05533"/>
          </a:solidFill>
          <a:latin typeface="Arial Narrow" pitchFamily="34" charset="0"/>
        </a:defRPr>
      </a:lvl7pPr>
      <a:lvl8pPr marL="1371600" algn="ctr" rtl="0" fontAlgn="base">
        <a:spcBef>
          <a:spcPct val="0"/>
        </a:spcBef>
        <a:spcAft>
          <a:spcPct val="0"/>
        </a:spcAft>
        <a:defRPr sz="5400" b="1">
          <a:solidFill>
            <a:srgbClr val="C05533"/>
          </a:solidFill>
          <a:latin typeface="Arial Narrow" pitchFamily="34" charset="0"/>
        </a:defRPr>
      </a:lvl8pPr>
      <a:lvl9pPr marL="1828800" algn="ctr" rtl="0" fontAlgn="base">
        <a:spcBef>
          <a:spcPct val="0"/>
        </a:spcBef>
        <a:spcAft>
          <a:spcPct val="0"/>
        </a:spcAft>
        <a:defRPr sz="5400" b="1">
          <a:solidFill>
            <a:srgbClr val="C05533"/>
          </a:solidFill>
          <a:latin typeface="Arial Narrow"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BAE5-1CC7-4A83-AD1B-ABBC6093CD45}"/>
              </a:ext>
            </a:extLst>
          </p:cNvPr>
          <p:cNvSpPr>
            <a:spLocks noGrp="1"/>
          </p:cNvSpPr>
          <p:nvPr>
            <p:ph type="ctrTitle"/>
          </p:nvPr>
        </p:nvSpPr>
        <p:spPr/>
        <p:txBody>
          <a:bodyPr/>
          <a:lstStyle/>
          <a:p>
            <a:r>
              <a:rPr lang="en-AU" b="1" dirty="0">
                <a:solidFill>
                  <a:srgbClr val="FF0000"/>
                </a:solidFill>
                <a:latin typeface="Palatino Linotype" panose="02040502050505030304" pitchFamily="18" charset="0"/>
              </a:rPr>
              <a:t>EFB 312</a:t>
            </a:r>
            <a:endParaRPr lang="en-US" b="1" dirty="0">
              <a:solidFill>
                <a:srgbClr val="FF0000"/>
              </a:solidFill>
              <a:latin typeface="Palatino Linotype" panose="02040502050505030304" pitchFamily="18" charset="0"/>
            </a:endParaRPr>
          </a:p>
        </p:txBody>
      </p:sp>
      <p:sp>
        <p:nvSpPr>
          <p:cNvPr id="3" name="Subtitle 2">
            <a:extLst>
              <a:ext uri="{FF2B5EF4-FFF2-40B4-BE49-F238E27FC236}">
                <a16:creationId xmlns:a16="http://schemas.microsoft.com/office/drawing/2014/main" id="{D5B3CEEF-C451-47F6-BBFE-E0CB5E732879}"/>
              </a:ext>
            </a:extLst>
          </p:cNvPr>
          <p:cNvSpPr>
            <a:spLocks noGrp="1"/>
          </p:cNvSpPr>
          <p:nvPr>
            <p:ph type="subTitle" idx="1"/>
          </p:nvPr>
        </p:nvSpPr>
        <p:spPr/>
        <p:txBody>
          <a:bodyPr>
            <a:normAutofit/>
          </a:bodyPr>
          <a:lstStyle/>
          <a:p>
            <a:r>
              <a:rPr lang="en-AU" sz="3200" dirty="0"/>
              <a:t>International Finance</a:t>
            </a:r>
          </a:p>
        </p:txBody>
      </p:sp>
    </p:spTree>
    <p:extLst>
      <p:ext uri="{BB962C8B-B14F-4D97-AF65-F5344CB8AC3E}">
        <p14:creationId xmlns:p14="http://schemas.microsoft.com/office/powerpoint/2010/main" val="1839576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title"/>
          </p:nvPr>
        </p:nvSpPr>
        <p:spPr>
          <a:xfrm>
            <a:off x="1939132" y="1002637"/>
            <a:ext cx="8229600" cy="1295400"/>
          </a:xfrm>
        </p:spPr>
        <p:txBody>
          <a:bodyPr vert="horz" wrap="square" lIns="91435" tIns="45718" rIns="91435" bIns="45718" numCol="1" anchor="t" anchorCtr="0" compatLnSpc="1">
            <a:prstTxWarp prst="textNoShape">
              <a:avLst/>
            </a:prstTxWarp>
            <a:normAutofit/>
          </a:bodyPr>
          <a:lstStyle/>
          <a:p>
            <a:pPr eaLnBrk="1" hangingPunct="1"/>
            <a:r>
              <a:rPr lang="en-US" altLang="en-US" dirty="0"/>
              <a:t>Some Basics</a:t>
            </a:r>
          </a:p>
        </p:txBody>
      </p:sp>
      <p:sp>
        <p:nvSpPr>
          <p:cNvPr id="15363" name="Rectangle 2"/>
          <p:cNvSpPr>
            <a:spLocks noGrp="1" noChangeArrowheads="1"/>
          </p:cNvSpPr>
          <p:nvPr>
            <p:ph idx="1"/>
          </p:nvPr>
        </p:nvSpPr>
        <p:spPr bwMode="auto">
          <a:xfrm>
            <a:off x="1778001" y="2077375"/>
            <a:ext cx="8551863" cy="401862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marL="385763" indent="-385763" defTabSz="1031875" eaLnBrk="1" hangingPunct="1"/>
            <a:r>
              <a:rPr lang="en-US" altLang="en-US" sz="2800" dirty="0"/>
              <a:t>What’s Special about “International” Finance?</a:t>
            </a:r>
          </a:p>
          <a:p>
            <a:pPr marL="385763" indent="-385763" defTabSz="1031875" eaLnBrk="1" hangingPunct="1"/>
            <a:r>
              <a:rPr lang="en-US" altLang="en-US" sz="2800" dirty="0"/>
              <a:t>Goals for International Financial Management</a:t>
            </a:r>
          </a:p>
          <a:p>
            <a:pPr marL="385763" indent="-385763" defTabSz="1031875" eaLnBrk="1" hangingPunct="1"/>
            <a:r>
              <a:rPr lang="en-US" altLang="en-US" sz="2800" dirty="0"/>
              <a:t>Globalization of the World Economy</a:t>
            </a:r>
          </a:p>
          <a:p>
            <a:pPr marL="385763" indent="-385763" defTabSz="1031875" eaLnBrk="1" hangingPunct="1"/>
            <a:r>
              <a:rPr lang="en-US" altLang="en-US" sz="2800" dirty="0"/>
              <a:t>Multinational Corporations</a:t>
            </a:r>
          </a:p>
        </p:txBody>
      </p:sp>
      <p:sp>
        <p:nvSpPr>
          <p:cNvPr id="15365" name="Rectangle 6"/>
          <p:cNvSpPr>
            <a:spLocks noChangeArrowheads="1"/>
          </p:cNvSpPr>
          <p:nvPr/>
        </p:nvSpPr>
        <p:spPr bwMode="auto">
          <a:xfrm>
            <a:off x="8534400" y="65532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r>
              <a:rPr lang="en-US" altLang="en-US" sz="900" dirty="0">
                <a:solidFill>
                  <a:prstClr val="black"/>
                </a:solidFill>
                <a:cs typeface="Arial" charset="0"/>
              </a:rPr>
              <a:t>1-</a:t>
            </a:r>
            <a:fld id="{2F7192D0-E742-48DA-88B7-093C6CB40A7E}" type="slidenum">
              <a:rPr lang="en-US" altLang="en-US" sz="900">
                <a:solidFill>
                  <a:prstClr val="black"/>
                </a:solidFill>
                <a:cs typeface="Arial" charset="0"/>
              </a:rPr>
              <a:pPr algn="r" eaLnBrk="1" fontAlgn="base" hangingPunct="1">
                <a:spcBef>
                  <a:spcPct val="0"/>
                </a:spcBef>
                <a:spcAft>
                  <a:spcPct val="0"/>
                </a:spcAft>
              </a:pPr>
              <a:t>2</a:t>
            </a:fld>
            <a:endParaRPr lang="en-US" altLang="en-US" sz="1000" dirty="0">
              <a:solidFill>
                <a:prstClr val="black"/>
              </a:solidFill>
              <a:cs typeface="Arial" charset="0"/>
            </a:endParaRPr>
          </a:p>
        </p:txBody>
      </p:sp>
    </p:spTree>
    <p:extLst>
      <p:ext uri="{BB962C8B-B14F-4D97-AF65-F5344CB8AC3E}">
        <p14:creationId xmlns:p14="http://schemas.microsoft.com/office/powerpoint/2010/main" val="2858912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524000" y="1228725"/>
            <a:ext cx="9144000" cy="990600"/>
          </a:xfrm>
        </p:spPr>
        <p:txBody>
          <a:bodyPr vert="horz" wrap="square" lIns="92071" tIns="46036" rIns="92071" bIns="46036" numCol="1" rtlCol="0" anchor="t" anchorCtr="0" compatLnSpc="1">
            <a:prstTxWarp prst="textNoShape">
              <a:avLst/>
            </a:prstTxWarp>
            <a:noAutofit/>
          </a:bodyPr>
          <a:lstStyle/>
          <a:p>
            <a:pPr eaLnBrk="1" fontAlgn="auto" hangingPunct="1">
              <a:spcAft>
                <a:spcPts val="0"/>
              </a:spcAft>
              <a:defRPr/>
            </a:pPr>
            <a:r>
              <a:rPr lang="en-US" altLang="en-US" sz="3600" dirty="0"/>
              <a:t>What’s Special about “International” Finance?</a:t>
            </a:r>
          </a:p>
        </p:txBody>
      </p:sp>
      <p:sp>
        <p:nvSpPr>
          <p:cNvPr id="16387" name="Rectangle 3"/>
          <p:cNvSpPr>
            <a:spLocks noGrp="1" noChangeArrowheads="1"/>
          </p:cNvSpPr>
          <p:nvPr>
            <p:ph idx="1"/>
          </p:nvPr>
        </p:nvSpPr>
        <p:spPr bwMode="auto">
          <a:xfrm>
            <a:off x="1524000" y="1752601"/>
            <a:ext cx="92202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eaLnBrk="1" hangingPunct="1"/>
            <a:endParaRPr lang="en-US" altLang="en-US" dirty="0"/>
          </a:p>
          <a:p>
            <a:pPr eaLnBrk="1" hangingPunct="1"/>
            <a:r>
              <a:rPr lang="en-US" altLang="en-US" sz="2800" dirty="0"/>
              <a:t>Foreign Exchange Risk and Political Risks</a:t>
            </a:r>
          </a:p>
          <a:p>
            <a:pPr eaLnBrk="1" hangingPunct="1"/>
            <a:r>
              <a:rPr lang="en-US" altLang="en-US" sz="2800" dirty="0"/>
              <a:t>Market Imperfections</a:t>
            </a:r>
          </a:p>
          <a:p>
            <a:pPr eaLnBrk="1" hangingPunct="1"/>
            <a:r>
              <a:rPr lang="en-US" altLang="en-US" sz="2800" dirty="0"/>
              <a:t>Expanded Opportunity Set</a:t>
            </a:r>
          </a:p>
        </p:txBody>
      </p:sp>
    </p:spTree>
    <p:extLst>
      <p:ext uri="{BB962C8B-B14F-4D97-AF65-F5344CB8AC3E}">
        <p14:creationId xmlns:p14="http://schemas.microsoft.com/office/powerpoint/2010/main" val="244268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idx="1"/>
          </p:nvPr>
        </p:nvSpPr>
        <p:spPr>
          <a:xfrm>
            <a:off x="1524000" y="1526959"/>
            <a:ext cx="9144000" cy="4834155"/>
          </a:xfrm>
        </p:spPr>
        <p:txBody>
          <a:bodyPr lIns="92071" tIns="46036" rIns="92071" bIns="46036"/>
          <a:lstStyle/>
          <a:p>
            <a:pPr marL="385763" indent="-385763" defTabSz="1031875" eaLnBrk="1" fontAlgn="auto" hangingPunct="1">
              <a:spcAft>
                <a:spcPts val="0"/>
              </a:spcAft>
              <a:buFont typeface="Arial" panose="020B0604020202020204" pitchFamily="34" charset="0"/>
              <a:buChar char="•"/>
              <a:defRPr/>
            </a:pPr>
            <a:endParaRPr lang="en-US" altLang="en-US" dirty="0"/>
          </a:p>
          <a:p>
            <a:pPr marL="339725" indent="-339725" defTabSz="1031875" eaLnBrk="1" fontAlgn="auto" hangingPunct="1">
              <a:spcAft>
                <a:spcPts val="0"/>
              </a:spcAft>
              <a:buFont typeface="Arial" panose="020B0604020202020204" pitchFamily="34" charset="0"/>
              <a:buChar char="•"/>
              <a:defRPr/>
            </a:pPr>
            <a:r>
              <a:rPr lang="en-US" altLang="en-US" sz="2800" dirty="0"/>
              <a:t>Foreign Exchange Risk</a:t>
            </a:r>
          </a:p>
          <a:p>
            <a:pPr marL="838200" lvl="1" indent="-322263" algn="just" defTabSz="1031875" eaLnBrk="1" fontAlgn="auto" hangingPunct="1">
              <a:spcAft>
                <a:spcPts val="0"/>
              </a:spcAft>
              <a:buFont typeface="Arial" panose="020B0604020202020204" pitchFamily="34" charset="0"/>
              <a:buChar char="–"/>
              <a:defRPr/>
            </a:pPr>
            <a:r>
              <a:rPr lang="en-US" altLang="en-US" sz="2000" dirty="0"/>
              <a:t>This is risk that foreign currency profits may evaporate in local currency terms due to unanticipated unfavorable exchange rate movements.</a:t>
            </a:r>
          </a:p>
          <a:p>
            <a:pPr marL="838200" lvl="1" indent="-322263" algn="just" defTabSz="1031875" eaLnBrk="1" fontAlgn="auto" hangingPunct="1">
              <a:spcAft>
                <a:spcPts val="0"/>
              </a:spcAft>
              <a:buFont typeface="Arial" panose="020B0604020202020204" pitchFamily="34" charset="0"/>
              <a:buChar char="–"/>
              <a:defRPr/>
            </a:pPr>
            <a:r>
              <a:rPr lang="en-US" altLang="en-US" sz="2000" dirty="0"/>
              <a:t>Suppose $1 = </a:t>
            </a:r>
            <a:r>
              <a:rPr lang="en-US" altLang="en-US" sz="2000" dirty="0">
                <a:cs typeface="Times New Roman" pitchFamily="18" charset="0"/>
              </a:rPr>
              <a:t>¥100 and you buy 10 shares of Toyota at ¥10,000 per share. (cost ¥100,000, or US$ 1,000)</a:t>
            </a:r>
          </a:p>
          <a:p>
            <a:pPr marL="838200" lvl="1" indent="-322263" algn="just" defTabSz="1031875" eaLnBrk="1" fontAlgn="auto" hangingPunct="1">
              <a:spcAft>
                <a:spcPts val="0"/>
              </a:spcAft>
              <a:buFont typeface="Arial" panose="020B0604020202020204" pitchFamily="34" charset="0"/>
              <a:buChar char="–"/>
              <a:defRPr/>
            </a:pPr>
            <a:r>
              <a:rPr lang="en-US" altLang="en-US" sz="2000" dirty="0">
                <a:cs typeface="Times New Roman" pitchFamily="18" charset="0"/>
              </a:rPr>
              <a:t>When you sell the shares, the investment is worth ten percent more in yen: ¥110,000. </a:t>
            </a:r>
          </a:p>
          <a:p>
            <a:pPr marL="838200" lvl="1" indent="-322263" algn="just" defTabSz="1031875" eaLnBrk="1" fontAlgn="auto" hangingPunct="1">
              <a:spcAft>
                <a:spcPts val="0"/>
              </a:spcAft>
              <a:buFont typeface="Arial" panose="020B0604020202020204" pitchFamily="34" charset="0"/>
              <a:buChar char="–"/>
              <a:defRPr/>
            </a:pPr>
            <a:r>
              <a:rPr lang="en-US" altLang="en-US" sz="2000" dirty="0">
                <a:cs typeface="Times New Roman" pitchFamily="18" charset="0"/>
              </a:rPr>
              <a:t>But, if the yen has depreciated to </a:t>
            </a:r>
            <a:r>
              <a:rPr lang="en-US" altLang="en-US" sz="2000" dirty="0"/>
              <a:t>$1 = </a:t>
            </a:r>
            <a:r>
              <a:rPr lang="en-US" altLang="en-US" sz="2000" dirty="0">
                <a:cs typeface="Times New Roman" pitchFamily="18" charset="0"/>
              </a:rPr>
              <a:t>¥120, your investment has actually </a:t>
            </a:r>
            <a:r>
              <a:rPr lang="en-US" altLang="en-US" sz="2000" i="1" dirty="0">
                <a:cs typeface="Times New Roman" pitchFamily="18" charset="0"/>
              </a:rPr>
              <a:t>lost</a:t>
            </a:r>
            <a:r>
              <a:rPr lang="en-US" altLang="en-US" sz="2000" dirty="0">
                <a:cs typeface="Times New Roman" pitchFamily="18" charset="0"/>
              </a:rPr>
              <a:t> money in U.S. dollar terms:</a:t>
            </a:r>
          </a:p>
        </p:txBody>
      </p:sp>
      <p:sp>
        <p:nvSpPr>
          <p:cNvPr id="8" name="Rectangle 2"/>
          <p:cNvSpPr>
            <a:spLocks noGrp="1" noChangeArrowheads="1"/>
          </p:cNvSpPr>
          <p:nvPr>
            <p:ph type="title"/>
          </p:nvPr>
        </p:nvSpPr>
        <p:spPr/>
        <p:txBody>
          <a:bodyPr vert="horz" wrap="square" lIns="92071" tIns="46036" rIns="92071" bIns="46036" numCol="1" rtlCol="0" anchor="t" anchorCtr="0" compatLnSpc="1">
            <a:prstTxWarp prst="textNoShape">
              <a:avLst/>
            </a:prstTxWarp>
            <a:noAutofit/>
          </a:bodyPr>
          <a:lstStyle/>
          <a:p>
            <a:pPr eaLnBrk="1" fontAlgn="auto" hangingPunct="1">
              <a:spcAft>
                <a:spcPts val="0"/>
              </a:spcAft>
              <a:defRPr/>
            </a:pPr>
            <a:r>
              <a:rPr lang="en-US" altLang="en-US" sz="3600" dirty="0"/>
              <a:t>What’s Special about “International” Finance: </a:t>
            </a:r>
            <a:br>
              <a:rPr lang="en-US" altLang="en-US" sz="3600" dirty="0"/>
            </a:br>
            <a:r>
              <a:rPr lang="en-US" altLang="en-US" sz="3600" dirty="0"/>
              <a:t>Foreign Exchange Risk</a:t>
            </a:r>
          </a:p>
        </p:txBody>
      </p:sp>
      <p:grpSp>
        <p:nvGrpSpPr>
          <p:cNvPr id="4" name="Group 3"/>
          <p:cNvGrpSpPr/>
          <p:nvPr/>
        </p:nvGrpSpPr>
        <p:grpSpPr>
          <a:xfrm>
            <a:off x="2286000" y="5486400"/>
            <a:ext cx="3710740" cy="893902"/>
            <a:chOff x="762000" y="5486400"/>
            <a:chExt cx="3710740" cy="893902"/>
          </a:xfrm>
        </p:grpSpPr>
        <mc:AlternateContent xmlns:mc="http://schemas.openxmlformats.org/markup-compatibility/2006" xmlns:a14="http://schemas.microsoft.com/office/drawing/2010/main">
          <mc:Choice Requires="a14">
            <p:sp>
              <p:nvSpPr>
                <p:cNvPr id="7" name="TextBox 6"/>
                <p:cNvSpPr txBox="1"/>
                <p:nvPr/>
              </p:nvSpPr>
              <p:spPr>
                <a:xfrm>
                  <a:off x="1043740" y="5843232"/>
                  <a:ext cx="3429000" cy="537070"/>
                </a:xfrm>
                <a:prstGeom prst="rect">
                  <a:avLst/>
                </a:prstGeom>
                <a:noFill/>
              </p:spPr>
              <p:txBody>
                <a:bodyPr wrap="square" lIns="0" tIns="0" rIns="0" bIns="0" rtlCol="0">
                  <a:spAutoFit/>
                </a:bodyPr>
                <a:lstStyle/>
                <a:p>
                  <a:pPr fontAlgn="base">
                    <a:spcBef>
                      <a:spcPct val="0"/>
                    </a:spcBef>
                    <a:spcAft>
                      <a:spcPct val="0"/>
                    </a:spcAft>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$1,000=</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rPr>
                          <m:t>100,000</m:t>
                        </m:r>
                        <m:r>
                          <a:rPr lang="en-US" i="1">
                            <a:solidFill>
                              <a:prstClr val="black"/>
                            </a:solidFill>
                            <a:latin typeface="Cambria Math" panose="02040503050406030204" pitchFamily="18" charset="0"/>
                            <a:ea typeface="Cambria Math" panose="02040503050406030204" pitchFamily="18" charset="0"/>
                          </a:rPr>
                          <m:t>×</m:t>
                        </m:r>
                        <m:f>
                          <m:fPr>
                            <m:ctrlPr>
                              <a:rPr lang="en-US" i="1">
                                <a:solidFill>
                                  <a:prstClr val="black"/>
                                </a:solidFill>
                                <a:latin typeface="Cambria Math" panose="02040503050406030204" pitchFamily="18" charset="0"/>
                                <a:ea typeface="Cambria Math" panose="02040503050406030204" pitchFamily="18" charset="0"/>
                              </a:rPr>
                            </m:ctrlPr>
                          </m:fPr>
                          <m:num>
                            <m:r>
                              <a:rPr lang="en-US" i="1">
                                <a:solidFill>
                                  <a:prstClr val="black"/>
                                </a:solidFill>
                                <a:latin typeface="Cambria Math" panose="02040503050406030204" pitchFamily="18" charset="0"/>
                                <a:ea typeface="Cambria Math" panose="02040503050406030204" pitchFamily="18" charset="0"/>
                              </a:rPr>
                              <m:t>$1</m:t>
                            </m:r>
                          </m:num>
                          <m:den>
                            <m:r>
                              <a:rPr lang="en-US" i="1">
                                <a:solidFill>
                                  <a:prstClr val="black"/>
                                </a:solidFill>
                                <a:latin typeface="Cambria Math" panose="02040503050406030204" pitchFamily="18" charset="0"/>
                                <a:ea typeface="Cambria Math" panose="02040503050406030204" pitchFamily="18" charset="0"/>
                              </a:rPr>
                              <m:t>¥100</m:t>
                            </m:r>
                          </m:den>
                        </m:f>
                      </m:oMath>
                    </m:oMathPara>
                  </a14:m>
                  <a:endParaRPr lang="en-US" dirty="0">
                    <a:solidFill>
                      <a:prstClr val="black"/>
                    </a:solidFill>
                    <a:latin typeface="Arial"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043740" y="5843232"/>
                  <a:ext cx="3429000" cy="537070"/>
                </a:xfrm>
                <a:prstGeom prst="rect">
                  <a:avLst/>
                </a:prstGeom>
                <a:blipFill>
                  <a:blip r:embed="rId3"/>
                  <a:stretch>
                    <a:fillRect/>
                  </a:stretch>
                </a:blipFill>
              </p:spPr>
              <p:txBody>
                <a:bodyPr/>
                <a:lstStyle/>
                <a:p>
                  <a:r>
                    <a:rPr lang="en-US">
                      <a:noFill/>
                    </a:rPr>
                    <a:t> </a:t>
                  </a:r>
                </a:p>
              </p:txBody>
            </p:sp>
          </mc:Fallback>
        </mc:AlternateContent>
        <p:sp>
          <p:nvSpPr>
            <p:cNvPr id="3" name="TextBox 2"/>
            <p:cNvSpPr txBox="1"/>
            <p:nvPr/>
          </p:nvSpPr>
          <p:spPr>
            <a:xfrm>
              <a:off x="762000" y="5486400"/>
              <a:ext cx="3581400" cy="400110"/>
            </a:xfrm>
            <a:prstGeom prst="rect">
              <a:avLst/>
            </a:prstGeom>
            <a:noFill/>
          </p:spPr>
          <p:txBody>
            <a:bodyPr wrap="square" rtlCol="0">
              <a:spAutoFit/>
            </a:bodyPr>
            <a:lstStyle/>
            <a:p>
              <a:pPr algn="ctr" fontAlgn="base">
                <a:spcBef>
                  <a:spcPct val="0"/>
                </a:spcBef>
                <a:spcAft>
                  <a:spcPct val="0"/>
                </a:spcAft>
              </a:pPr>
              <a:r>
                <a:rPr lang="en-US" sz="2000" dirty="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USD cost of shares </a:t>
              </a:r>
            </a:p>
          </p:txBody>
        </p:sp>
      </p:grpSp>
      <p:grpSp>
        <p:nvGrpSpPr>
          <p:cNvPr id="5" name="Group 4"/>
          <p:cNvGrpSpPr/>
          <p:nvPr/>
        </p:nvGrpSpPr>
        <p:grpSpPr>
          <a:xfrm>
            <a:off x="6911141" y="5510491"/>
            <a:ext cx="3634539" cy="902341"/>
            <a:chOff x="5387140" y="5486400"/>
            <a:chExt cx="3634539" cy="902341"/>
          </a:xfrm>
        </p:grpSpPr>
        <mc:AlternateContent xmlns:mc="http://schemas.openxmlformats.org/markup-compatibility/2006" xmlns:a14="http://schemas.microsoft.com/office/drawing/2010/main">
          <mc:Choice Requires="a14">
            <p:sp>
              <p:nvSpPr>
                <p:cNvPr id="2" name="TextBox 1"/>
                <p:cNvSpPr txBox="1"/>
                <p:nvPr/>
              </p:nvSpPr>
              <p:spPr>
                <a:xfrm>
                  <a:off x="5387140" y="5851671"/>
                  <a:ext cx="3429000" cy="537070"/>
                </a:xfrm>
                <a:prstGeom prst="rect">
                  <a:avLst/>
                </a:prstGeom>
                <a:noFill/>
              </p:spPr>
              <p:txBody>
                <a:bodyPr wrap="square" lIns="0" tIns="0" rIns="0" bIns="0" rtlCol="0">
                  <a:spAutoFit/>
                </a:bodyPr>
                <a:lstStyle/>
                <a:p>
                  <a:pPr fontAlgn="base">
                    <a:spcBef>
                      <a:spcPct val="0"/>
                    </a:spcBef>
                    <a:spcAft>
                      <a:spcPct val="0"/>
                    </a:spcAft>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$916.67=</m:t>
                        </m:r>
                        <m:r>
                          <a:rPr lang="en-US" i="1">
                            <a:solidFill>
                              <a:prstClr val="black"/>
                            </a:solidFill>
                            <a:latin typeface="Cambria Math" panose="02040503050406030204" pitchFamily="18" charset="0"/>
                            <a:ea typeface="Cambria Math" panose="02040503050406030204" pitchFamily="18" charset="0"/>
                          </a:rPr>
                          <m:t>¥</m:t>
                        </m:r>
                        <m:r>
                          <a:rPr lang="en-US" i="1">
                            <a:solidFill>
                              <a:prstClr val="black"/>
                            </a:solidFill>
                            <a:latin typeface="Cambria Math" panose="02040503050406030204" pitchFamily="18" charset="0"/>
                          </a:rPr>
                          <m:t>110,000</m:t>
                        </m:r>
                        <m:r>
                          <a:rPr lang="en-US" i="1">
                            <a:solidFill>
                              <a:prstClr val="black"/>
                            </a:solidFill>
                            <a:latin typeface="Cambria Math" panose="02040503050406030204" pitchFamily="18" charset="0"/>
                            <a:ea typeface="Cambria Math" panose="02040503050406030204" pitchFamily="18" charset="0"/>
                          </a:rPr>
                          <m:t>×</m:t>
                        </m:r>
                        <m:f>
                          <m:fPr>
                            <m:ctrlPr>
                              <a:rPr lang="en-US" i="1">
                                <a:solidFill>
                                  <a:prstClr val="black"/>
                                </a:solidFill>
                                <a:latin typeface="Cambria Math" panose="02040503050406030204" pitchFamily="18" charset="0"/>
                                <a:ea typeface="Cambria Math" panose="02040503050406030204" pitchFamily="18" charset="0"/>
                              </a:rPr>
                            </m:ctrlPr>
                          </m:fPr>
                          <m:num>
                            <m:r>
                              <a:rPr lang="en-US" i="1">
                                <a:solidFill>
                                  <a:prstClr val="black"/>
                                </a:solidFill>
                                <a:latin typeface="Cambria Math" panose="02040503050406030204" pitchFamily="18" charset="0"/>
                                <a:ea typeface="Cambria Math" panose="02040503050406030204" pitchFamily="18" charset="0"/>
                              </a:rPr>
                              <m:t>$1</m:t>
                            </m:r>
                          </m:num>
                          <m:den>
                            <m:r>
                              <a:rPr lang="en-US" i="1">
                                <a:solidFill>
                                  <a:prstClr val="black"/>
                                </a:solidFill>
                                <a:latin typeface="Cambria Math" panose="02040503050406030204" pitchFamily="18" charset="0"/>
                                <a:ea typeface="Cambria Math" panose="02040503050406030204" pitchFamily="18" charset="0"/>
                              </a:rPr>
                              <m:t>¥120</m:t>
                            </m:r>
                          </m:den>
                        </m:f>
                      </m:oMath>
                    </m:oMathPara>
                  </a14:m>
                  <a:endParaRPr lang="en-US" dirty="0">
                    <a:solidFill>
                      <a:prstClr val="black"/>
                    </a:solidFill>
                    <a:latin typeface="Arial"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387140" y="5851671"/>
                  <a:ext cx="3429000" cy="537070"/>
                </a:xfrm>
                <a:prstGeom prst="rect">
                  <a:avLst/>
                </a:prstGeom>
                <a:blipFill>
                  <a:blip r:embed="rId4"/>
                  <a:stretch>
                    <a:fillRect/>
                  </a:stretch>
                </a:blipFill>
              </p:spPr>
              <p:txBody>
                <a:bodyPr/>
                <a:lstStyle/>
                <a:p>
                  <a:r>
                    <a:rPr lang="en-US">
                      <a:noFill/>
                    </a:rPr>
                    <a:t> </a:t>
                  </a:r>
                </a:p>
              </p:txBody>
            </p:sp>
          </mc:Fallback>
        </mc:AlternateContent>
        <p:sp>
          <p:nvSpPr>
            <p:cNvPr id="9" name="TextBox 8"/>
            <p:cNvSpPr txBox="1"/>
            <p:nvPr/>
          </p:nvSpPr>
          <p:spPr>
            <a:xfrm>
              <a:off x="5440279" y="5486400"/>
              <a:ext cx="3581400" cy="400110"/>
            </a:xfrm>
            <a:prstGeom prst="rect">
              <a:avLst/>
            </a:prstGeom>
            <a:noFill/>
          </p:spPr>
          <p:txBody>
            <a:bodyPr wrap="square" rtlCol="0">
              <a:spAutoFit/>
            </a:bodyPr>
            <a:lstStyle/>
            <a:p>
              <a:pPr algn="ctr" fontAlgn="base">
                <a:spcBef>
                  <a:spcPct val="0"/>
                </a:spcBef>
                <a:spcAft>
                  <a:spcPct val="0"/>
                </a:spcAft>
              </a:pPr>
              <a:r>
                <a:rPr lang="en-US" sz="2000" dirty="0">
                  <a:solidFill>
                    <a:prstClr val="black"/>
                  </a:solidFill>
                  <a:latin typeface="Arial Unicode MS" panose="020B0604020202020204" pitchFamily="34" charset="-128"/>
                  <a:ea typeface="Arial Unicode MS" panose="020B0604020202020204" pitchFamily="34" charset="-128"/>
                  <a:cs typeface="Arial Unicode MS" panose="020B0604020202020204" pitchFamily="34" charset="-128"/>
                </a:rPr>
                <a:t>USD value of shares at sale:</a:t>
              </a:r>
            </a:p>
          </p:txBody>
        </p:sp>
      </p:grpSp>
    </p:spTree>
    <p:extLst>
      <p:ext uri="{BB962C8B-B14F-4D97-AF65-F5344CB8AC3E}">
        <p14:creationId xmlns:p14="http://schemas.microsoft.com/office/powerpoint/2010/main" val="335939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71">
                                            <p:txEl>
                                              <p:pRg st="1" end="1"/>
                                            </p:txEl>
                                          </p:spTgt>
                                        </p:tgtEl>
                                        <p:attrNameLst>
                                          <p:attrName>style.visibility</p:attrName>
                                        </p:attrNameLst>
                                      </p:cBhvr>
                                      <p:to>
                                        <p:strVal val="visible"/>
                                      </p:to>
                                    </p:set>
                                    <p:animEffect transition="in" filter="fade">
                                      <p:cBhvr>
                                        <p:cTn id="7" dur="1000"/>
                                        <p:tgtEl>
                                          <p:spTgt spid="7171">
                                            <p:txEl>
                                              <p:pRg st="1" end="1"/>
                                            </p:txEl>
                                          </p:spTgt>
                                        </p:tgtEl>
                                      </p:cBhvr>
                                    </p:animEffect>
                                    <p:anim calcmode="lin" valueType="num">
                                      <p:cBhvr>
                                        <p:cTn id="8" dur="1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7171">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171">
                                            <p:txEl>
                                              <p:pRg st="2" end="2"/>
                                            </p:txEl>
                                          </p:spTgt>
                                        </p:tgtEl>
                                        <p:attrNameLst>
                                          <p:attrName>style.visibility</p:attrName>
                                        </p:attrNameLst>
                                      </p:cBhvr>
                                      <p:to>
                                        <p:strVal val="visible"/>
                                      </p:to>
                                    </p:set>
                                    <p:animEffect transition="in" filter="fade">
                                      <p:cBhvr>
                                        <p:cTn id="12" dur="1000"/>
                                        <p:tgtEl>
                                          <p:spTgt spid="7171">
                                            <p:txEl>
                                              <p:pRg st="2" end="2"/>
                                            </p:txEl>
                                          </p:spTgt>
                                        </p:tgtEl>
                                      </p:cBhvr>
                                    </p:animEffect>
                                    <p:anim calcmode="lin" valueType="num">
                                      <p:cBhvr>
                                        <p:cTn id="13" dur="1000" fill="hold"/>
                                        <p:tgtEl>
                                          <p:spTgt spid="7171">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7171">
                                            <p:txEl>
                                              <p:pRg st="2" end="2"/>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7171">
                                            <p:txEl>
                                              <p:pRg st="3" end="3"/>
                                            </p:txEl>
                                          </p:spTgt>
                                        </p:tgtEl>
                                        <p:attrNameLst>
                                          <p:attrName>style.visibility</p:attrName>
                                        </p:attrNameLst>
                                      </p:cBhvr>
                                      <p:to>
                                        <p:strVal val="visible"/>
                                      </p:to>
                                    </p:set>
                                    <p:animEffect transition="in" filter="fade">
                                      <p:cBhvr>
                                        <p:cTn id="17" dur="1000"/>
                                        <p:tgtEl>
                                          <p:spTgt spid="7171">
                                            <p:txEl>
                                              <p:pRg st="3" end="3"/>
                                            </p:txEl>
                                          </p:spTgt>
                                        </p:tgtEl>
                                      </p:cBhvr>
                                    </p:animEffect>
                                    <p:anim calcmode="lin" valueType="num">
                                      <p:cBhvr>
                                        <p:cTn id="18" dur="1000" fill="hold"/>
                                        <p:tgtEl>
                                          <p:spTgt spid="7171">
                                            <p:txEl>
                                              <p:pRg st="3" end="3"/>
                                            </p:txEl>
                                          </p:spTgt>
                                        </p:tgtEl>
                                        <p:attrNameLst>
                                          <p:attrName>ppt_x</p:attrName>
                                        </p:attrNameLst>
                                      </p:cBhvr>
                                      <p:tavLst>
                                        <p:tav tm="0">
                                          <p:val>
                                            <p:strVal val="#ppt_x"/>
                                          </p:val>
                                        </p:tav>
                                        <p:tav tm="100000">
                                          <p:val>
                                            <p:strVal val="#ppt_x"/>
                                          </p:val>
                                        </p:tav>
                                      </p:tavLst>
                                    </p:anim>
                                    <p:anim calcmode="lin" valueType="num">
                                      <p:cBhvr>
                                        <p:cTn id="19" dur="1000" fill="hold"/>
                                        <p:tgtEl>
                                          <p:spTgt spid="7171">
                                            <p:txEl>
                                              <p:pRg st="3" end="3"/>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171">
                                            <p:txEl>
                                              <p:pRg st="4" end="4"/>
                                            </p:txEl>
                                          </p:spTgt>
                                        </p:tgtEl>
                                        <p:attrNameLst>
                                          <p:attrName>style.visibility</p:attrName>
                                        </p:attrNameLst>
                                      </p:cBhvr>
                                      <p:to>
                                        <p:strVal val="visible"/>
                                      </p:to>
                                    </p:set>
                                    <p:animEffect transition="in" filter="fade">
                                      <p:cBhvr>
                                        <p:cTn id="22" dur="1000"/>
                                        <p:tgtEl>
                                          <p:spTgt spid="7171">
                                            <p:txEl>
                                              <p:pRg st="4" end="4"/>
                                            </p:txEl>
                                          </p:spTgt>
                                        </p:tgtEl>
                                      </p:cBhvr>
                                    </p:animEffect>
                                    <p:anim calcmode="lin" valueType="num">
                                      <p:cBhvr>
                                        <p:cTn id="23" dur="1000" fill="hold"/>
                                        <p:tgtEl>
                                          <p:spTgt spid="7171">
                                            <p:txEl>
                                              <p:pRg st="4" end="4"/>
                                            </p:txEl>
                                          </p:spTgt>
                                        </p:tgtEl>
                                        <p:attrNameLst>
                                          <p:attrName>ppt_x</p:attrName>
                                        </p:attrNameLst>
                                      </p:cBhvr>
                                      <p:tavLst>
                                        <p:tav tm="0">
                                          <p:val>
                                            <p:strVal val="#ppt_x"/>
                                          </p:val>
                                        </p:tav>
                                        <p:tav tm="100000">
                                          <p:val>
                                            <p:strVal val="#ppt_x"/>
                                          </p:val>
                                        </p:tav>
                                      </p:tavLst>
                                    </p:anim>
                                    <p:anim calcmode="lin" valueType="num">
                                      <p:cBhvr>
                                        <p:cTn id="24" dur="1000" fill="hold"/>
                                        <p:tgtEl>
                                          <p:spTgt spid="7171">
                                            <p:txEl>
                                              <p:pRg st="4" end="4"/>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171">
                                            <p:txEl>
                                              <p:pRg st="5" end="5"/>
                                            </p:txEl>
                                          </p:spTgt>
                                        </p:tgtEl>
                                        <p:attrNameLst>
                                          <p:attrName>style.visibility</p:attrName>
                                        </p:attrNameLst>
                                      </p:cBhvr>
                                      <p:to>
                                        <p:strVal val="visible"/>
                                      </p:to>
                                    </p:set>
                                    <p:animEffect transition="in" filter="fade">
                                      <p:cBhvr>
                                        <p:cTn id="27" dur="1000"/>
                                        <p:tgtEl>
                                          <p:spTgt spid="7171">
                                            <p:txEl>
                                              <p:pRg st="5" end="5"/>
                                            </p:txEl>
                                          </p:spTgt>
                                        </p:tgtEl>
                                      </p:cBhvr>
                                    </p:animEffect>
                                    <p:anim calcmode="lin" valueType="num">
                                      <p:cBhvr>
                                        <p:cTn id="28" dur="1000" fill="hold"/>
                                        <p:tgtEl>
                                          <p:spTgt spid="7171">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7171">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10244831" cy="1287262"/>
          </a:xfrm>
        </p:spPr>
        <p:txBody>
          <a:bodyPr>
            <a:noAutofit/>
          </a:bodyPr>
          <a:lstStyle/>
          <a:p>
            <a:r>
              <a:rPr lang="en-US" altLang="en-US" sz="3600" dirty="0"/>
              <a:t>Example: Monthly Percentage Change in Japanese Yen—U.S. Dollar Exchange Rate</a:t>
            </a:r>
            <a:endParaRPr lang="en-US" sz="3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9060" y="2311722"/>
            <a:ext cx="8315510" cy="3880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06971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3"/>
          <p:cNvSpPr>
            <a:spLocks noGrp="1" noChangeArrowheads="1"/>
          </p:cNvSpPr>
          <p:nvPr>
            <p:ph idx="1"/>
          </p:nvPr>
        </p:nvSpPr>
        <p:spPr bwMode="auto">
          <a:xfrm>
            <a:off x="1864310" y="2286001"/>
            <a:ext cx="8498889" cy="4068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marL="385763" indent="-385763" defTabSz="1031875" eaLnBrk="1" hangingPunct="1"/>
            <a:r>
              <a:rPr lang="en-US" altLang="en-US" sz="2800" dirty="0"/>
              <a:t>Political Risk</a:t>
            </a:r>
          </a:p>
          <a:p>
            <a:pPr marL="858837" lvl="1" indent="-342900" algn="just" defTabSz="1031875" eaLnBrk="1" hangingPunct="1">
              <a:buFont typeface="Wingdings" panose="05000000000000000000" pitchFamily="2" charset="2"/>
              <a:buChar char="§"/>
            </a:pPr>
            <a:r>
              <a:rPr lang="en-US" altLang="en-US" sz="2400" dirty="0"/>
              <a:t>Sovereign governments have the right to regulate the movement of goods, capital, and people across their borders. </a:t>
            </a:r>
          </a:p>
          <a:p>
            <a:pPr marL="858837" lvl="1" indent="-342900" algn="just" defTabSz="1031875" eaLnBrk="1" hangingPunct="1">
              <a:buFont typeface="Wingdings" panose="05000000000000000000" pitchFamily="2" charset="2"/>
              <a:buChar char="§"/>
            </a:pPr>
            <a:r>
              <a:rPr lang="en-US" altLang="en-US" sz="2400" dirty="0"/>
              <a:t>These laws sometimes change in unexpected ways.</a:t>
            </a:r>
          </a:p>
        </p:txBody>
      </p:sp>
      <p:sp>
        <p:nvSpPr>
          <p:cNvPr id="9" name="Rectangle 2"/>
          <p:cNvSpPr>
            <a:spLocks noGrp="1" noChangeArrowheads="1"/>
          </p:cNvSpPr>
          <p:nvPr>
            <p:ph type="title"/>
          </p:nvPr>
        </p:nvSpPr>
        <p:spPr>
          <a:xfrm>
            <a:off x="1225118" y="914400"/>
            <a:ext cx="9442882" cy="1203326"/>
          </a:xfrm>
        </p:spPr>
        <p:txBody>
          <a:bodyPr vert="horz" wrap="square" lIns="92071" tIns="46036" rIns="92071" bIns="46036" numCol="1" rtlCol="0" anchor="t" anchorCtr="0" compatLnSpc="1">
            <a:prstTxWarp prst="textNoShape">
              <a:avLst/>
            </a:prstTxWarp>
            <a:noAutofit/>
          </a:bodyPr>
          <a:lstStyle/>
          <a:p>
            <a:pPr eaLnBrk="1" fontAlgn="auto" hangingPunct="1">
              <a:spcAft>
                <a:spcPts val="0"/>
              </a:spcAft>
              <a:defRPr/>
            </a:pPr>
            <a:r>
              <a:rPr lang="en-US" altLang="en-US" sz="3600" dirty="0"/>
              <a:t>What’s Special about “International” Finance: Political Risk</a:t>
            </a:r>
          </a:p>
        </p:txBody>
      </p:sp>
    </p:spTree>
    <p:extLst>
      <p:ext uri="{BB962C8B-B14F-4D97-AF65-F5344CB8AC3E}">
        <p14:creationId xmlns:p14="http://schemas.microsoft.com/office/powerpoint/2010/main" val="2987438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idx="1"/>
          </p:nvPr>
        </p:nvSpPr>
        <p:spPr bwMode="auto">
          <a:xfrm>
            <a:off x="958788" y="1905001"/>
            <a:ext cx="9978501"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eaLnBrk="1" hangingPunct="1"/>
            <a:endParaRPr lang="en-US" altLang="en-US" sz="2800" dirty="0"/>
          </a:p>
          <a:p>
            <a:pPr eaLnBrk="1" hangingPunct="1"/>
            <a:r>
              <a:rPr lang="en-US" altLang="en-US" sz="2800" dirty="0"/>
              <a:t>Market Imperfections</a:t>
            </a:r>
          </a:p>
          <a:p>
            <a:pPr lvl="1" eaLnBrk="1" hangingPunct="1"/>
            <a:r>
              <a:rPr lang="en-US" altLang="en-US" sz="2400" dirty="0"/>
              <a:t>Legal restrictions on the movement of goods, people, and money</a:t>
            </a:r>
          </a:p>
          <a:p>
            <a:pPr lvl="1" eaLnBrk="1" hangingPunct="1"/>
            <a:r>
              <a:rPr lang="en-US" altLang="en-US" sz="2400" dirty="0"/>
              <a:t>Transactions costs</a:t>
            </a:r>
          </a:p>
          <a:p>
            <a:pPr lvl="1" eaLnBrk="1" hangingPunct="1"/>
            <a:r>
              <a:rPr lang="en-US" altLang="en-US" sz="2400" dirty="0"/>
              <a:t>Shipping costs</a:t>
            </a:r>
          </a:p>
          <a:p>
            <a:pPr lvl="1" eaLnBrk="1" hangingPunct="1"/>
            <a:r>
              <a:rPr lang="en-US" altLang="en-US" sz="2400" dirty="0"/>
              <a:t>Tax arbitrage</a:t>
            </a:r>
          </a:p>
        </p:txBody>
      </p:sp>
      <p:sp>
        <p:nvSpPr>
          <p:cNvPr id="9" name="Rectangle 2"/>
          <p:cNvSpPr>
            <a:spLocks noGrp="1" noChangeArrowheads="1"/>
          </p:cNvSpPr>
          <p:nvPr>
            <p:ph type="title"/>
          </p:nvPr>
        </p:nvSpPr>
        <p:spPr>
          <a:xfrm>
            <a:off x="1216241" y="914399"/>
            <a:ext cx="9451760" cy="1251751"/>
          </a:xfrm>
        </p:spPr>
        <p:txBody>
          <a:bodyPr vert="horz" wrap="square" lIns="92071" tIns="46036" rIns="92071" bIns="46036" numCol="1" rtlCol="0" anchor="t" anchorCtr="0" compatLnSpc="1">
            <a:prstTxWarp prst="textNoShape">
              <a:avLst/>
            </a:prstTxWarp>
            <a:noAutofit/>
          </a:bodyPr>
          <a:lstStyle/>
          <a:p>
            <a:pPr eaLnBrk="1" fontAlgn="auto" hangingPunct="1">
              <a:spcAft>
                <a:spcPts val="0"/>
              </a:spcAft>
              <a:defRPr/>
            </a:pPr>
            <a:r>
              <a:rPr lang="en-US" altLang="en-US" sz="3600" dirty="0"/>
              <a:t>What’s Special about “International” Finance: Market Imperfections</a:t>
            </a:r>
          </a:p>
        </p:txBody>
      </p:sp>
    </p:spTree>
    <p:extLst>
      <p:ext uri="{BB962C8B-B14F-4D97-AF65-F5344CB8AC3E}">
        <p14:creationId xmlns:p14="http://schemas.microsoft.com/office/powerpoint/2010/main" val="1902092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790700" y="914400"/>
            <a:ext cx="8610600" cy="990600"/>
          </a:xfrm>
        </p:spPr>
        <p:txBody>
          <a:bodyPr/>
          <a:lstStyle/>
          <a:p>
            <a:pPr eaLnBrk="1" hangingPunct="1"/>
            <a:r>
              <a:rPr lang="en-US" altLang="en-US" sz="3600" dirty="0"/>
              <a:t>Example: Nestl</a:t>
            </a:r>
            <a:r>
              <a:rPr lang="en-US" altLang="en-US" sz="3600" dirty="0">
                <a:cs typeface="Times New Roman" pitchFamily="18" charset="0"/>
              </a:rPr>
              <a:t>é’s Market Imperfection</a:t>
            </a:r>
          </a:p>
        </p:txBody>
      </p:sp>
      <p:sp>
        <p:nvSpPr>
          <p:cNvPr id="21507" name="Rectangle 3"/>
          <p:cNvSpPr>
            <a:spLocks noGrp="1" noChangeArrowheads="1"/>
          </p:cNvSpPr>
          <p:nvPr>
            <p:ph idx="1"/>
          </p:nvPr>
        </p:nvSpPr>
        <p:spPr bwMode="auto">
          <a:xfrm>
            <a:off x="1225117" y="1905001"/>
            <a:ext cx="9570129"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400" dirty="0"/>
              <a:t>Nestl</a:t>
            </a:r>
            <a:r>
              <a:rPr lang="en-US" altLang="en-US" sz="2400" dirty="0">
                <a:cs typeface="Times New Roman" pitchFamily="18" charset="0"/>
              </a:rPr>
              <a:t>é</a:t>
            </a:r>
            <a:r>
              <a:rPr lang="en-US" altLang="en-US" sz="2400" dirty="0"/>
              <a:t> used to issue two different classes of common stock bearer shares and registered shares.</a:t>
            </a:r>
          </a:p>
          <a:p>
            <a:pPr lvl="1" algn="just" eaLnBrk="1" hangingPunct="1"/>
            <a:r>
              <a:rPr lang="en-US" altLang="en-US" sz="2000" dirty="0"/>
              <a:t>Foreigners were only allowed to buy bearer shares.</a:t>
            </a:r>
          </a:p>
          <a:p>
            <a:pPr lvl="1" algn="just" eaLnBrk="1" hangingPunct="1"/>
            <a:r>
              <a:rPr lang="en-US" altLang="en-US" sz="2000" dirty="0"/>
              <a:t>Swiss citizens could buy registered shares.</a:t>
            </a:r>
          </a:p>
          <a:p>
            <a:pPr lvl="1" algn="just" eaLnBrk="1" hangingPunct="1"/>
            <a:r>
              <a:rPr lang="en-US" altLang="en-US" sz="2000" dirty="0"/>
              <a:t>The bearer stock was more expensive.</a:t>
            </a:r>
          </a:p>
          <a:p>
            <a:pPr algn="just" eaLnBrk="1" hangingPunct="1"/>
            <a:r>
              <a:rPr lang="en-US" altLang="en-US" sz="2400" dirty="0"/>
              <a:t>On November 18, 1988, Nestlé lifted restrictions imposed on foreigners, allowing them to hold registered shares as well as bearer shares.</a:t>
            </a:r>
          </a:p>
        </p:txBody>
      </p:sp>
      <p:sp>
        <p:nvSpPr>
          <p:cNvPr id="21508" name="Rectangle 20"/>
          <p:cNvSpPr>
            <a:spLocks noGrp="1" noChangeArrowheads="1"/>
          </p:cNvSpPr>
          <p:nvPr>
            <p:ph type="ftr" sz="quarter" idx="10"/>
          </p:nvPr>
        </p:nvSpPr>
        <p:spPr bwMode="auto">
          <a:xfrm>
            <a:off x="6248400" y="6523039"/>
            <a:ext cx="4114800" cy="3635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dirty="0">
                <a:solidFill>
                  <a:prstClr val="black"/>
                </a:solidFill>
              </a:rPr>
              <a:t>Copyright © 2018 by the McGraw-Hill Companies, Inc. All rights reserved.</a:t>
            </a:r>
          </a:p>
          <a:p>
            <a:pPr eaLnBrk="1" fontAlgn="base" hangingPunct="1">
              <a:spcBef>
                <a:spcPct val="0"/>
              </a:spcBef>
              <a:spcAft>
                <a:spcPct val="0"/>
              </a:spcAft>
            </a:pPr>
            <a:endParaRPr lang="en-US" altLang="en-US" dirty="0">
              <a:solidFill>
                <a:prstClr val="black"/>
              </a:solidFill>
            </a:endParaRPr>
          </a:p>
        </p:txBody>
      </p:sp>
      <p:sp>
        <p:nvSpPr>
          <p:cNvPr id="21509" name="Rectangle 6"/>
          <p:cNvSpPr>
            <a:spLocks noChangeArrowheads="1"/>
          </p:cNvSpPr>
          <p:nvPr/>
        </p:nvSpPr>
        <p:spPr bwMode="auto">
          <a:xfrm>
            <a:off x="8534400" y="6553200"/>
            <a:ext cx="21336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fontAlgn="base" hangingPunct="1">
              <a:spcBef>
                <a:spcPct val="0"/>
              </a:spcBef>
              <a:spcAft>
                <a:spcPct val="0"/>
              </a:spcAft>
            </a:pPr>
            <a:r>
              <a:rPr lang="en-US" altLang="en-US" sz="900">
                <a:solidFill>
                  <a:prstClr val="black"/>
                </a:solidFill>
                <a:cs typeface="Arial" charset="0"/>
              </a:rPr>
              <a:t>1-</a:t>
            </a:r>
            <a:fld id="{1E4867C8-3D3C-4D3C-A33A-0427BB2EE1C5}" type="slidenum">
              <a:rPr lang="en-US" altLang="en-US" sz="900">
                <a:solidFill>
                  <a:prstClr val="black"/>
                </a:solidFill>
                <a:cs typeface="Arial" charset="0"/>
              </a:rPr>
              <a:pPr algn="r" eaLnBrk="1" fontAlgn="base" hangingPunct="1">
                <a:spcBef>
                  <a:spcPct val="0"/>
                </a:spcBef>
                <a:spcAft>
                  <a:spcPct val="0"/>
                </a:spcAft>
              </a:pPr>
              <a:t>8</a:t>
            </a:fld>
            <a:endParaRPr lang="en-US" altLang="en-US" sz="1000">
              <a:solidFill>
                <a:prstClr val="black"/>
              </a:solidFill>
              <a:cs typeface="Arial" charset="0"/>
            </a:endParaRPr>
          </a:p>
        </p:txBody>
      </p:sp>
    </p:spTree>
    <p:extLst>
      <p:ext uri="{BB962C8B-B14F-4D97-AF65-F5344CB8AC3E}">
        <p14:creationId xmlns:p14="http://schemas.microsoft.com/office/powerpoint/2010/main" val="123168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5938" y="914400"/>
            <a:ext cx="9863091" cy="990600"/>
          </a:xfrm>
        </p:spPr>
        <p:txBody>
          <a:bodyPr>
            <a:noAutofit/>
          </a:bodyPr>
          <a:lstStyle/>
          <a:p>
            <a:pPr algn="l"/>
            <a:r>
              <a:rPr lang="en-US" altLang="en-US" sz="3600" dirty="0"/>
              <a:t>Daily Prices of Nestl</a:t>
            </a:r>
            <a:r>
              <a:rPr lang="en-US" altLang="en-US" sz="3600" dirty="0">
                <a:cs typeface="Times New Roman" pitchFamily="18" charset="0"/>
              </a:rPr>
              <a:t>é’s </a:t>
            </a:r>
            <a:r>
              <a:rPr lang="en-US" altLang="en-US" sz="3600" dirty="0"/>
              <a:t>Bearer and Registered Shares</a:t>
            </a:r>
            <a:endParaRPr lang="en-US" sz="40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4083" y="1727447"/>
            <a:ext cx="7998604" cy="4550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353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pPr eaLnBrk="1" hangingPunct="1"/>
            <a:r>
              <a:rPr lang="en-US" altLang="en-US" sz="3600" dirty="0"/>
              <a:t>Nestl</a:t>
            </a:r>
            <a:r>
              <a:rPr lang="en-US" altLang="en-US" sz="3600" dirty="0">
                <a:cs typeface="Times New Roman" pitchFamily="18" charset="0"/>
              </a:rPr>
              <a:t>é’s Market Imperfection Concluded</a:t>
            </a:r>
          </a:p>
        </p:txBody>
      </p:sp>
      <p:sp>
        <p:nvSpPr>
          <p:cNvPr id="23555" name="Rectangle 3"/>
          <p:cNvSpPr>
            <a:spLocks noGrp="1" noChangeArrowheads="1"/>
          </p:cNvSpPr>
          <p:nvPr>
            <p:ph idx="1"/>
          </p:nvPr>
        </p:nvSpPr>
        <p:spPr bwMode="auto">
          <a:xfrm>
            <a:off x="1198485" y="1905001"/>
            <a:ext cx="100584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lnSpc>
                <a:spcPct val="90000"/>
              </a:lnSpc>
            </a:pPr>
            <a:r>
              <a:rPr lang="en-US" altLang="en-US" sz="2400" dirty="0"/>
              <a:t>Following this, the price spread between the two types of shares narrowed dramatically.</a:t>
            </a:r>
          </a:p>
          <a:p>
            <a:pPr lvl="1" algn="just" eaLnBrk="1" hangingPunct="1">
              <a:lnSpc>
                <a:spcPct val="90000"/>
              </a:lnSpc>
            </a:pPr>
            <a:r>
              <a:rPr lang="en-US" altLang="en-US" sz="2000" dirty="0"/>
              <a:t>This implies that there was a major transfer of wealth from foreign shareholders to Swiss shareholders.</a:t>
            </a:r>
          </a:p>
          <a:p>
            <a:pPr algn="just" eaLnBrk="1" hangingPunct="1">
              <a:lnSpc>
                <a:spcPct val="90000"/>
              </a:lnSpc>
            </a:pPr>
            <a:r>
              <a:rPr lang="en-US" altLang="en-US" sz="2400" dirty="0"/>
              <a:t>Foreigners holding Nestl</a:t>
            </a:r>
            <a:r>
              <a:rPr lang="en-US" altLang="en-US" sz="2400" dirty="0">
                <a:cs typeface="Times New Roman" pitchFamily="18" charset="0"/>
              </a:rPr>
              <a:t>é </a:t>
            </a:r>
            <a:r>
              <a:rPr lang="en-US" altLang="en-US" sz="2400" dirty="0"/>
              <a:t>bearer shares were exposed to political risk in a country that is widely viewed as a haven from such risk.</a:t>
            </a:r>
          </a:p>
          <a:p>
            <a:pPr algn="just" eaLnBrk="1" hangingPunct="1">
              <a:lnSpc>
                <a:spcPct val="90000"/>
              </a:lnSpc>
            </a:pPr>
            <a:r>
              <a:rPr lang="en-US" altLang="en-US" sz="2400" dirty="0"/>
              <a:t>Nestlé episode illustrates both the importance of considering market imperfections and the peril of political risk.</a:t>
            </a:r>
          </a:p>
        </p:txBody>
      </p:sp>
    </p:spTree>
    <p:extLst>
      <p:ext uri="{BB962C8B-B14F-4D97-AF65-F5344CB8AC3E}">
        <p14:creationId xmlns:p14="http://schemas.microsoft.com/office/powerpoint/2010/main" val="340525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idx="1"/>
          </p:nvPr>
        </p:nvSpPr>
        <p:spPr bwMode="auto">
          <a:xfrm>
            <a:off x="1524000" y="1752601"/>
            <a:ext cx="91440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eaLnBrk="1" hangingPunct="1"/>
            <a:endParaRPr lang="en-US" altLang="en-US" dirty="0"/>
          </a:p>
          <a:p>
            <a:pPr eaLnBrk="1" hangingPunct="1"/>
            <a:r>
              <a:rPr lang="en-US" altLang="en-US" sz="2800" dirty="0"/>
              <a:t>Expanded Opportunity Set</a:t>
            </a:r>
          </a:p>
          <a:p>
            <a:pPr lvl="1" algn="just" eaLnBrk="1" hangingPunct="1"/>
            <a:r>
              <a:rPr lang="en-US" altLang="en-US" sz="2400" dirty="0"/>
              <a:t>It doesn’t make sense to play in only one corner of the sandbox.</a:t>
            </a:r>
          </a:p>
          <a:p>
            <a:pPr lvl="1" algn="just" eaLnBrk="1" hangingPunct="1"/>
            <a:r>
              <a:rPr lang="en-US" altLang="en-US" sz="2400" dirty="0"/>
              <a:t>Firms can gain from greater economies of scale when their tangible and intangible assets are deployed on a global basis.</a:t>
            </a:r>
          </a:p>
          <a:p>
            <a:pPr lvl="1" algn="just" eaLnBrk="1" hangingPunct="1"/>
            <a:r>
              <a:rPr lang="en-US" altLang="en-US" sz="2400" dirty="0"/>
              <a:t>True for corporations as well as individual investors.</a:t>
            </a:r>
          </a:p>
        </p:txBody>
      </p:sp>
      <p:sp>
        <p:nvSpPr>
          <p:cNvPr id="9" name="Rectangle 2"/>
          <p:cNvSpPr>
            <a:spLocks noGrp="1" noChangeArrowheads="1"/>
          </p:cNvSpPr>
          <p:nvPr>
            <p:ph type="title"/>
          </p:nvPr>
        </p:nvSpPr>
        <p:spPr>
          <a:xfrm>
            <a:off x="994298" y="914400"/>
            <a:ext cx="10111667" cy="1225118"/>
          </a:xfrm>
        </p:spPr>
        <p:txBody>
          <a:bodyPr vert="horz" wrap="square" lIns="92071" tIns="46036" rIns="92071" bIns="46036" numCol="1" rtlCol="0" anchor="t" anchorCtr="0" compatLnSpc="1">
            <a:prstTxWarp prst="textNoShape">
              <a:avLst/>
            </a:prstTxWarp>
            <a:noAutofit/>
          </a:bodyPr>
          <a:lstStyle/>
          <a:p>
            <a:pPr eaLnBrk="1" fontAlgn="auto" hangingPunct="1">
              <a:spcAft>
                <a:spcPts val="0"/>
              </a:spcAft>
              <a:defRPr/>
            </a:pPr>
            <a:r>
              <a:rPr lang="en-US" altLang="en-US" sz="3600" dirty="0"/>
              <a:t>What’s Special about “International” Finance: Expanded Opportunity Set</a:t>
            </a:r>
          </a:p>
        </p:txBody>
      </p:sp>
    </p:spTree>
    <p:extLst>
      <p:ext uri="{BB962C8B-B14F-4D97-AF65-F5344CB8AC3E}">
        <p14:creationId xmlns:p14="http://schemas.microsoft.com/office/powerpoint/2010/main" val="79657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p:cNvSpPr>
            <a:spLocks noGrp="1" noChangeArrowheads="1"/>
          </p:cNvSpPr>
          <p:nvPr>
            <p:ph type="title"/>
          </p:nvPr>
        </p:nvSpPr>
        <p:spPr>
          <a:xfrm>
            <a:off x="1714500" y="1154096"/>
            <a:ext cx="8763000" cy="750903"/>
          </a:xfrm>
        </p:spPr>
        <p:txBody>
          <a:bodyPr rtlCol="0">
            <a:noAutofit/>
          </a:bodyPr>
          <a:lstStyle/>
          <a:p>
            <a:pPr eaLnBrk="1" fontAlgn="auto" hangingPunct="1">
              <a:spcAft>
                <a:spcPts val="0"/>
              </a:spcAft>
              <a:defRPr/>
            </a:pPr>
            <a:r>
              <a:rPr lang="en-US" altLang="en-US" sz="3600" dirty="0"/>
              <a:t>Goals for International Financial Management</a:t>
            </a:r>
          </a:p>
        </p:txBody>
      </p:sp>
      <p:sp>
        <p:nvSpPr>
          <p:cNvPr id="25603" name="Rectangle 2"/>
          <p:cNvSpPr>
            <a:spLocks noGrp="1" noChangeArrowheads="1"/>
          </p:cNvSpPr>
          <p:nvPr>
            <p:ph idx="1"/>
          </p:nvPr>
        </p:nvSpPr>
        <p:spPr bwMode="auto">
          <a:xfrm>
            <a:off x="1065319" y="2286001"/>
            <a:ext cx="9827581" cy="4144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marL="385763" indent="-385763" algn="just" defTabSz="1031875" eaLnBrk="1" hangingPunct="1"/>
            <a:r>
              <a:rPr lang="en-US" altLang="en-US" sz="2800" dirty="0"/>
              <a:t>The focus of this course is to equip you with the “intellectual toolbox” of an effective global manager</a:t>
            </a:r>
          </a:p>
          <a:p>
            <a:pPr marL="385763" indent="-385763" algn="just" defTabSz="1031875" eaLnBrk="1" hangingPunct="1"/>
            <a:r>
              <a:rPr lang="en-US" altLang="en-US" sz="2800" dirty="0"/>
              <a:t>What goal should this effective global manager be working toward? What is your social responsibility?</a:t>
            </a:r>
          </a:p>
          <a:p>
            <a:pPr marL="1185863" lvl="2" indent="-385763" algn="just" defTabSz="1031875" eaLnBrk="1" hangingPunct="1"/>
            <a:r>
              <a:rPr lang="en-US" altLang="en-US" sz="2000" dirty="0"/>
              <a:t>Maximization of shareholder wealth?</a:t>
            </a:r>
          </a:p>
          <a:p>
            <a:pPr marL="385763" indent="-385763" algn="just" defTabSz="1031875" eaLnBrk="1" hangingPunct="1">
              <a:buNone/>
            </a:pPr>
            <a:r>
              <a:rPr lang="en-US" altLang="en-US" sz="2800" dirty="0"/>
              <a:t>			or</a:t>
            </a:r>
          </a:p>
          <a:p>
            <a:pPr marL="1185863" lvl="2" indent="-385763" algn="just" defTabSz="1031875" eaLnBrk="1" hangingPunct="1"/>
            <a:r>
              <a:rPr lang="en-US" altLang="en-US" sz="2000" dirty="0"/>
              <a:t>Other goals?</a:t>
            </a:r>
          </a:p>
        </p:txBody>
      </p:sp>
    </p:spTree>
    <p:extLst>
      <p:ext uri="{BB962C8B-B14F-4D97-AF65-F5344CB8AC3E}">
        <p14:creationId xmlns:p14="http://schemas.microsoft.com/office/powerpoint/2010/main" val="1599423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1233996"/>
            <a:ext cx="12192000" cy="990600"/>
          </a:xfrm>
        </p:spPr>
        <p:txBody>
          <a:bodyPr>
            <a:normAutofit/>
          </a:bodyPr>
          <a:lstStyle/>
          <a:p>
            <a:pPr eaLnBrk="1" hangingPunct="1"/>
            <a:r>
              <a:rPr lang="en-US" altLang="en-US" sz="3600" dirty="0"/>
              <a:t>Maximization of Shareholder Wealth</a:t>
            </a:r>
          </a:p>
        </p:txBody>
      </p:sp>
      <p:sp>
        <p:nvSpPr>
          <p:cNvPr id="26627" name="Rectangle 3"/>
          <p:cNvSpPr>
            <a:spLocks noGrp="1" noChangeArrowheads="1"/>
          </p:cNvSpPr>
          <p:nvPr>
            <p:ph idx="1"/>
          </p:nvPr>
        </p:nvSpPr>
        <p:spPr bwMode="auto">
          <a:xfrm>
            <a:off x="1713390" y="2332038"/>
            <a:ext cx="8833282" cy="230136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800" dirty="0"/>
              <a:t>Long accepted as a goal in developed countries, but complications arise.</a:t>
            </a:r>
          </a:p>
          <a:p>
            <a:pPr lvl="1" algn="just" eaLnBrk="1" hangingPunct="1"/>
            <a:r>
              <a:rPr lang="en-US" altLang="en-US" sz="2400" dirty="0"/>
              <a:t>Who are and where are the shareholders?</a:t>
            </a:r>
          </a:p>
          <a:p>
            <a:pPr lvl="1" algn="just" eaLnBrk="1" hangingPunct="1"/>
            <a:r>
              <a:rPr lang="en-US" altLang="en-US" sz="2400" dirty="0"/>
              <a:t>In what currency should we maximize their wealth?</a:t>
            </a:r>
          </a:p>
        </p:txBody>
      </p:sp>
    </p:spTree>
    <p:extLst>
      <p:ext uri="{BB962C8B-B14F-4D97-AF65-F5344CB8AC3E}">
        <p14:creationId xmlns:p14="http://schemas.microsoft.com/office/powerpoint/2010/main" val="8434473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1162975"/>
            <a:ext cx="12192000" cy="990600"/>
          </a:xfrm>
        </p:spPr>
        <p:txBody>
          <a:bodyPr>
            <a:normAutofit/>
          </a:bodyPr>
          <a:lstStyle/>
          <a:p>
            <a:pPr eaLnBrk="1" hangingPunct="1"/>
            <a:r>
              <a:rPr lang="en-US" altLang="en-US" sz="3600" dirty="0"/>
              <a:t>Other Goals: Stakeholders</a:t>
            </a:r>
          </a:p>
        </p:txBody>
      </p:sp>
      <p:sp>
        <p:nvSpPr>
          <p:cNvPr id="27651" name="Rectangle 3"/>
          <p:cNvSpPr>
            <a:spLocks noGrp="1" noChangeArrowheads="1"/>
          </p:cNvSpPr>
          <p:nvPr>
            <p:ph idx="1"/>
          </p:nvPr>
        </p:nvSpPr>
        <p:spPr bwMode="auto">
          <a:xfrm>
            <a:off x="1524000" y="2360613"/>
            <a:ext cx="9144000"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85763" indent="-385763" algn="just" defTabSz="1031875" eaLnBrk="1" hangingPunct="1"/>
            <a:r>
              <a:rPr lang="en-US" altLang="en-US" sz="2800" dirty="0"/>
              <a:t>In other countries shareholders are viewed as merely one among many “stakeholders” of the firm including:</a:t>
            </a:r>
          </a:p>
          <a:p>
            <a:pPr marL="838200" lvl="1" indent="-322263" defTabSz="1031875" eaLnBrk="1" hangingPunct="1"/>
            <a:r>
              <a:rPr lang="en-US" altLang="en-US" sz="2000" dirty="0"/>
              <a:t>Employees</a:t>
            </a:r>
          </a:p>
          <a:p>
            <a:pPr marL="838200" lvl="1" indent="-322263" defTabSz="1031875" eaLnBrk="1" hangingPunct="1"/>
            <a:r>
              <a:rPr lang="en-US" altLang="en-US" sz="2000" dirty="0"/>
              <a:t>Suppliers</a:t>
            </a:r>
          </a:p>
          <a:p>
            <a:pPr marL="838200" lvl="1" indent="-322263" defTabSz="1031875" eaLnBrk="1" hangingPunct="1"/>
            <a:r>
              <a:rPr lang="en-US" altLang="en-US" sz="2000" dirty="0"/>
              <a:t>Customers</a:t>
            </a:r>
          </a:p>
          <a:p>
            <a:pPr marL="385763" indent="-385763" algn="just" defTabSz="1031875" eaLnBrk="1" hangingPunct="1"/>
            <a:r>
              <a:rPr lang="en-US" altLang="en-US" sz="2800" dirty="0"/>
              <a:t>In Japan, managers have typically sought to maximize the value of the </a:t>
            </a:r>
            <a:r>
              <a:rPr lang="en-US" altLang="en-US" sz="2800" i="1" dirty="0"/>
              <a:t>keiretsu</a:t>
            </a:r>
            <a:r>
              <a:rPr lang="en-US" altLang="en-US" sz="2800" dirty="0"/>
              <a:t>—a family of firms to which the individual firms belongs.</a:t>
            </a:r>
          </a:p>
        </p:txBody>
      </p:sp>
    </p:spTree>
    <p:extLst>
      <p:ext uri="{BB962C8B-B14F-4D97-AF65-F5344CB8AC3E}">
        <p14:creationId xmlns:p14="http://schemas.microsoft.com/office/powerpoint/2010/main" val="2076633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0" y="1189608"/>
            <a:ext cx="12192000" cy="990600"/>
          </a:xfrm>
        </p:spPr>
        <p:txBody>
          <a:bodyPr>
            <a:normAutofit/>
          </a:bodyPr>
          <a:lstStyle/>
          <a:p>
            <a:pPr eaLnBrk="1" hangingPunct="1"/>
            <a:r>
              <a:rPr lang="en-US" altLang="en-US" sz="3600" dirty="0"/>
              <a:t>Other Goals: Principal Agent Conflict</a:t>
            </a:r>
          </a:p>
        </p:txBody>
      </p:sp>
      <p:sp>
        <p:nvSpPr>
          <p:cNvPr id="28675" name="Rectangle 3"/>
          <p:cNvSpPr>
            <a:spLocks noGrp="1" noChangeArrowheads="1"/>
          </p:cNvSpPr>
          <p:nvPr>
            <p:ph idx="1"/>
          </p:nvPr>
        </p:nvSpPr>
        <p:spPr bwMode="auto">
          <a:xfrm>
            <a:off x="1322773" y="2360613"/>
            <a:ext cx="9934112"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lnSpc>
                <a:spcPct val="90000"/>
              </a:lnSpc>
            </a:pPr>
            <a:r>
              <a:rPr lang="en-US" altLang="en-US" sz="2400" dirty="0"/>
              <a:t>As shown by a series of recent corporate scandals at companies like Enron, WorldCom, and Global Crossing, managers may pursue their own private interests at the expense of shareholders when they are not closely monitored.</a:t>
            </a:r>
          </a:p>
          <a:p>
            <a:pPr algn="just" eaLnBrk="1" hangingPunct="1">
              <a:lnSpc>
                <a:spcPct val="90000"/>
              </a:lnSpc>
            </a:pPr>
            <a:r>
              <a:rPr lang="en-US" altLang="en-US" sz="2400" dirty="0"/>
              <a:t>These calamities have painfully reinforced the importance of </a:t>
            </a:r>
            <a:r>
              <a:rPr lang="en-US" altLang="en-US" sz="2400" i="1" dirty="0"/>
              <a:t>corporate governance</a:t>
            </a:r>
            <a:r>
              <a:rPr lang="en-US" altLang="en-US" sz="2400" dirty="0"/>
              <a:t>, i.e., the financial and legal framework for regulating the relationship between a firm’s management and its shareholders</a:t>
            </a:r>
            <a:r>
              <a:rPr lang="en-US" altLang="en-US" dirty="0"/>
              <a:t>.</a:t>
            </a:r>
          </a:p>
        </p:txBody>
      </p:sp>
    </p:spTree>
    <p:extLst>
      <p:ext uri="{BB962C8B-B14F-4D97-AF65-F5344CB8AC3E}">
        <p14:creationId xmlns:p14="http://schemas.microsoft.com/office/powerpoint/2010/main" val="2465050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1162974"/>
            <a:ext cx="12192000" cy="742025"/>
          </a:xfrm>
        </p:spPr>
        <p:txBody>
          <a:bodyPr>
            <a:normAutofit/>
          </a:bodyPr>
          <a:lstStyle/>
          <a:p>
            <a:pPr eaLnBrk="1" hangingPunct="1"/>
            <a:r>
              <a:rPr lang="en-US" altLang="en-US" sz="3600" dirty="0"/>
              <a:t>Other Goals: Business Culture</a:t>
            </a:r>
          </a:p>
        </p:txBody>
      </p:sp>
      <p:sp>
        <p:nvSpPr>
          <p:cNvPr id="29699" name="Rectangle 3"/>
          <p:cNvSpPr>
            <a:spLocks noGrp="1" noChangeArrowheads="1"/>
          </p:cNvSpPr>
          <p:nvPr>
            <p:ph idx="1"/>
          </p:nvPr>
        </p:nvSpPr>
        <p:spPr bwMode="auto">
          <a:xfrm>
            <a:off x="1331651" y="2286001"/>
            <a:ext cx="9623394" cy="4144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400" dirty="0"/>
              <a:t>These types of issues can be much more serious in many other parts of the world, especially emerging and transitional economies, such as Indonesia, Korea, and Russia, where legal protection of shareholders is weak or virtually non-existing.</a:t>
            </a:r>
          </a:p>
          <a:p>
            <a:pPr algn="just" eaLnBrk="1" hangingPunct="1"/>
            <a:r>
              <a:rPr lang="en-US" altLang="en-US" sz="2400" dirty="0"/>
              <a:t>No matter what the other goals, they cannot be achieved in the long term if the maximization of shareholder wealth is not given due consideration.</a:t>
            </a:r>
          </a:p>
        </p:txBody>
      </p:sp>
    </p:spTree>
    <p:extLst>
      <p:ext uri="{BB962C8B-B14F-4D97-AF65-F5344CB8AC3E}">
        <p14:creationId xmlns:p14="http://schemas.microsoft.com/office/powerpoint/2010/main" val="137843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bwMode="auto">
          <a:xfrm>
            <a:off x="1704513" y="2068497"/>
            <a:ext cx="8658688" cy="391505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eaLnBrk="1" hangingPunct="1"/>
            <a:endParaRPr lang="en-US" altLang="en-US" sz="2800" dirty="0"/>
          </a:p>
          <a:p>
            <a:pPr eaLnBrk="1" hangingPunct="1"/>
            <a:r>
              <a:rPr lang="en-US" altLang="en-US" sz="2800" dirty="0"/>
              <a:t>Emergence of Globalized Financial Markets</a:t>
            </a:r>
          </a:p>
          <a:p>
            <a:pPr eaLnBrk="1" hangingPunct="1"/>
            <a:r>
              <a:rPr lang="en-US" altLang="en-US" sz="2800" dirty="0"/>
              <a:t>Emergence of the Euro as a Global Currency</a:t>
            </a:r>
          </a:p>
          <a:p>
            <a:pPr eaLnBrk="1" hangingPunct="1"/>
            <a:r>
              <a:rPr lang="en-US" altLang="en-US" sz="2800" dirty="0"/>
              <a:t>Europe’s Sovereign Debt Crisis of 2010</a:t>
            </a:r>
          </a:p>
          <a:p>
            <a:pPr eaLnBrk="1" hangingPunct="1"/>
            <a:r>
              <a:rPr lang="en-US" altLang="en-US" sz="2800" dirty="0"/>
              <a:t>Trade Liberalization and Economic Integration </a:t>
            </a:r>
          </a:p>
          <a:p>
            <a:pPr eaLnBrk="1" hangingPunct="1"/>
            <a:r>
              <a:rPr lang="en-US" altLang="en-US" sz="2800" dirty="0"/>
              <a:t>Privatization </a:t>
            </a:r>
          </a:p>
          <a:p>
            <a:pPr eaLnBrk="1" hangingPunct="1"/>
            <a:r>
              <a:rPr lang="en-US" altLang="en-US" sz="2800" dirty="0"/>
              <a:t>Global Financial Crisis of 2008-2009</a:t>
            </a:r>
          </a:p>
          <a:p>
            <a:pPr eaLnBrk="1" hangingPunct="1">
              <a:buFont typeface="Wingdings" pitchFamily="2" charset="2"/>
              <a:buNone/>
            </a:pPr>
            <a:endParaRPr lang="en-US" altLang="en-US" dirty="0"/>
          </a:p>
        </p:txBody>
      </p:sp>
      <p:sp>
        <p:nvSpPr>
          <p:cNvPr id="2" name="Title 1"/>
          <p:cNvSpPr>
            <a:spLocks noGrp="1"/>
          </p:cNvSpPr>
          <p:nvPr>
            <p:ph type="title"/>
          </p:nvPr>
        </p:nvSpPr>
        <p:spPr/>
        <p:txBody>
          <a:bodyPr>
            <a:noAutofit/>
          </a:bodyPr>
          <a:lstStyle/>
          <a:p>
            <a:pPr eaLnBrk="1" hangingPunct="1">
              <a:defRPr/>
            </a:pPr>
            <a:r>
              <a:rPr lang="en-US" altLang="en-US" sz="3600" dirty="0"/>
              <a:t>Globalization of the World Economy: Major Trends and Developments</a:t>
            </a:r>
            <a:endParaRPr lang="en-US" sz="3600" dirty="0"/>
          </a:p>
        </p:txBody>
      </p:sp>
    </p:spTree>
    <p:extLst>
      <p:ext uri="{BB962C8B-B14F-4D97-AF65-F5344CB8AC3E}">
        <p14:creationId xmlns:p14="http://schemas.microsoft.com/office/powerpoint/2010/main" val="3343168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idx="1"/>
          </p:nvPr>
        </p:nvSpPr>
        <p:spPr bwMode="auto">
          <a:xfrm>
            <a:off x="1828800" y="1935160"/>
            <a:ext cx="8686800" cy="413716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85763" indent="-385763" defTabSz="1031875" eaLnBrk="1" hangingPunct="1">
              <a:lnSpc>
                <a:spcPct val="90000"/>
              </a:lnSpc>
            </a:pPr>
            <a:r>
              <a:rPr lang="en-US" altLang="en-US" sz="2400" dirty="0"/>
              <a:t>Deregulation of Financial Markets coupled with</a:t>
            </a:r>
          </a:p>
          <a:p>
            <a:pPr marL="385763" indent="-385763" defTabSz="1031875" eaLnBrk="1" hangingPunct="1">
              <a:lnSpc>
                <a:spcPct val="90000"/>
              </a:lnSpc>
            </a:pPr>
            <a:r>
              <a:rPr lang="en-US" altLang="en-US" sz="2400" dirty="0"/>
              <a:t>Advances in Technology</a:t>
            </a:r>
          </a:p>
          <a:p>
            <a:pPr marL="838200" lvl="1" indent="-322263" defTabSz="1031875" eaLnBrk="1" hangingPunct="1">
              <a:lnSpc>
                <a:spcPct val="90000"/>
              </a:lnSpc>
            </a:pPr>
            <a:r>
              <a:rPr lang="en-US" altLang="en-US" sz="2400" dirty="0"/>
              <a:t>have greatly reduced information and transaction costs, which has led to:</a:t>
            </a:r>
          </a:p>
          <a:p>
            <a:pPr marL="385763" indent="-385763" defTabSz="1031875" eaLnBrk="1" hangingPunct="1">
              <a:lnSpc>
                <a:spcPct val="90000"/>
              </a:lnSpc>
            </a:pPr>
            <a:r>
              <a:rPr lang="en-US" altLang="en-US" sz="2400" dirty="0"/>
              <a:t>Financial Innovations, such as</a:t>
            </a:r>
            <a:endParaRPr lang="en-US" altLang="en-US" sz="2000" dirty="0"/>
          </a:p>
          <a:p>
            <a:pPr marL="838200" lvl="1" indent="-322263" defTabSz="1031875" eaLnBrk="1" hangingPunct="1">
              <a:lnSpc>
                <a:spcPct val="90000"/>
              </a:lnSpc>
            </a:pPr>
            <a:r>
              <a:rPr lang="en-US" altLang="en-US" sz="2000" dirty="0"/>
              <a:t>Currency futures and options</a:t>
            </a:r>
          </a:p>
          <a:p>
            <a:pPr marL="838200" lvl="1" indent="-322263" defTabSz="1031875" eaLnBrk="1" hangingPunct="1">
              <a:lnSpc>
                <a:spcPct val="90000"/>
              </a:lnSpc>
            </a:pPr>
            <a:r>
              <a:rPr lang="en-US" altLang="en-US" sz="2000" dirty="0"/>
              <a:t>Multi-currency bonds</a:t>
            </a:r>
          </a:p>
          <a:p>
            <a:pPr marL="838200" lvl="1" indent="-322263" defTabSz="1031875" eaLnBrk="1" hangingPunct="1">
              <a:lnSpc>
                <a:spcPct val="90000"/>
              </a:lnSpc>
            </a:pPr>
            <a:r>
              <a:rPr lang="en-US" altLang="en-US" sz="2000" dirty="0"/>
              <a:t>Cross-border stock listings</a:t>
            </a:r>
          </a:p>
          <a:p>
            <a:pPr marL="838200" lvl="1" indent="-322263" defTabSz="1031875" eaLnBrk="1" hangingPunct="1">
              <a:lnSpc>
                <a:spcPct val="90000"/>
              </a:lnSpc>
            </a:pPr>
            <a:r>
              <a:rPr lang="en-US" altLang="en-US" sz="2000" dirty="0"/>
              <a:t>International mutual funds</a:t>
            </a:r>
          </a:p>
          <a:p>
            <a:pPr marL="838200" lvl="1" indent="-322263" defTabSz="1031875" eaLnBrk="1" hangingPunct="1">
              <a:lnSpc>
                <a:spcPct val="90000"/>
              </a:lnSpc>
            </a:pPr>
            <a:r>
              <a:rPr lang="en-US" altLang="en-US" sz="2000" dirty="0"/>
              <a:t>Exchange-Traded Funds (ETFs)</a:t>
            </a:r>
          </a:p>
        </p:txBody>
      </p:sp>
      <p:sp>
        <p:nvSpPr>
          <p:cNvPr id="2" name="Title 1"/>
          <p:cNvSpPr>
            <a:spLocks noGrp="1"/>
          </p:cNvSpPr>
          <p:nvPr>
            <p:ph type="title"/>
          </p:nvPr>
        </p:nvSpPr>
        <p:spPr/>
        <p:txBody>
          <a:bodyPr>
            <a:normAutofit/>
          </a:bodyPr>
          <a:lstStyle/>
          <a:p>
            <a:pPr eaLnBrk="1" hangingPunct="1">
              <a:defRPr/>
            </a:pPr>
            <a:r>
              <a:rPr lang="en-US" altLang="en-US" sz="3600" dirty="0"/>
              <a:t>Emergence of Globalized Financial Markets</a:t>
            </a:r>
            <a:endParaRPr lang="en-US" sz="3600" dirty="0"/>
          </a:p>
        </p:txBody>
      </p:sp>
    </p:spTree>
    <p:extLst>
      <p:ext uri="{BB962C8B-B14F-4D97-AF65-F5344CB8AC3E}">
        <p14:creationId xmlns:p14="http://schemas.microsoft.com/office/powerpoint/2010/main" val="3485530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1019908"/>
            <a:ext cx="12192000" cy="712177"/>
          </a:xfrm>
        </p:spPr>
        <p:txBody>
          <a:bodyPr>
            <a:normAutofit/>
          </a:bodyPr>
          <a:lstStyle/>
          <a:p>
            <a:pPr eaLnBrk="1" hangingPunct="1"/>
            <a:r>
              <a:rPr lang="en-US" altLang="en-US" sz="3600" dirty="0"/>
              <a:t>Emergence of the Euro as a Global Currency</a:t>
            </a:r>
          </a:p>
        </p:txBody>
      </p:sp>
      <p:sp>
        <p:nvSpPr>
          <p:cNvPr id="32771" name="Rectangle 3"/>
          <p:cNvSpPr>
            <a:spLocks noGrp="1" noChangeArrowheads="1"/>
          </p:cNvSpPr>
          <p:nvPr>
            <p:ph idx="1"/>
          </p:nvPr>
        </p:nvSpPr>
        <p:spPr bwMode="auto">
          <a:xfrm>
            <a:off x="1752600" y="1935161"/>
            <a:ext cx="9144000" cy="4068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400" dirty="0"/>
              <a:t>A momentous event in the history of world financial systems.</a:t>
            </a:r>
          </a:p>
          <a:p>
            <a:pPr algn="just" eaLnBrk="1" hangingPunct="1"/>
            <a:r>
              <a:rPr lang="en-US" altLang="en-US" sz="2400" dirty="0"/>
              <a:t>Currently more than 300 million Europeans in 19 countries are using the common currency on a daily basis.</a:t>
            </a:r>
          </a:p>
          <a:p>
            <a:pPr lvl="1" algn="just" eaLnBrk="1" hangingPunct="1"/>
            <a:r>
              <a:rPr lang="en-US" altLang="en-US" sz="1600" dirty="0"/>
              <a:t>Austria, Belgium, Cyprus, Estonia, Finland, France, Germany, Greece, Ireland, Italy, Latvia, Lithuania, Luxembourg, Malta, the Netherlands, Portugal, Slovenia, Slovakia and Spain.</a:t>
            </a:r>
          </a:p>
          <a:p>
            <a:pPr algn="just" eaLnBrk="1" hangingPunct="1"/>
            <a:r>
              <a:rPr lang="en-US" altLang="en-US" sz="2400" dirty="0"/>
              <a:t>The “transaction domain” of the euro may become larger than the U.S. dollar’s in the near future.</a:t>
            </a:r>
          </a:p>
        </p:txBody>
      </p:sp>
    </p:spTree>
    <p:extLst>
      <p:ext uri="{BB962C8B-B14F-4D97-AF65-F5344CB8AC3E}">
        <p14:creationId xmlns:p14="http://schemas.microsoft.com/office/powerpoint/2010/main" val="2389246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967154"/>
            <a:ext cx="12192000" cy="817684"/>
          </a:xfrm>
        </p:spPr>
        <p:txBody>
          <a:bodyPr rtlCol="0">
            <a:normAutofit/>
          </a:bodyPr>
          <a:lstStyle/>
          <a:p>
            <a:pPr eaLnBrk="1" fontAlgn="auto" hangingPunct="1">
              <a:spcAft>
                <a:spcPts val="0"/>
              </a:spcAft>
              <a:defRPr/>
            </a:pPr>
            <a:r>
              <a:rPr lang="en-US" altLang="en-US" sz="3600" dirty="0"/>
              <a:t>Europe’s Sovereign-Debt Crisis of 2010</a:t>
            </a:r>
          </a:p>
        </p:txBody>
      </p:sp>
      <p:sp>
        <p:nvSpPr>
          <p:cNvPr id="34819" name="Content Placeholder 2"/>
          <p:cNvSpPr>
            <a:spLocks noGrp="1"/>
          </p:cNvSpPr>
          <p:nvPr>
            <p:ph idx="1"/>
          </p:nvPr>
        </p:nvSpPr>
        <p:spPr bwMode="auto">
          <a:xfrm>
            <a:off x="1682261" y="1913793"/>
            <a:ext cx="9144000" cy="40687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400" dirty="0"/>
              <a:t>In December of 2009, Greek government revealed that its budget deficit for the year would be 12.7% of GDP, not the 3.7% forecast.</a:t>
            </a:r>
          </a:p>
          <a:p>
            <a:pPr algn="just" eaLnBrk="1" hangingPunct="1"/>
            <a:r>
              <a:rPr lang="en-US" altLang="en-US" sz="2400" dirty="0"/>
              <a:t>Investors sold off Greek government bonds and the ratings agencies downgraded them to “junk.”</a:t>
            </a:r>
          </a:p>
          <a:p>
            <a:pPr algn="just" eaLnBrk="1" hangingPunct="1"/>
            <a:r>
              <a:rPr lang="en-US" altLang="en-US" sz="2400" dirty="0"/>
              <a:t>While Greece represents only 2.5% of euro-zone GDP, the crisis became a Europe-wide debt crisis.</a:t>
            </a:r>
          </a:p>
          <a:p>
            <a:pPr algn="just" eaLnBrk="1" hangingPunct="1"/>
            <a:r>
              <a:rPr lang="en-US" altLang="en-US" sz="2400" dirty="0"/>
              <a:t>The challenge remains that fiscal indiscipline of one euro-zone country can escalate to a Europe-wide crisis.</a:t>
            </a:r>
          </a:p>
        </p:txBody>
      </p:sp>
    </p:spTree>
    <p:extLst>
      <p:ext uri="{BB962C8B-B14F-4D97-AF65-F5344CB8AC3E}">
        <p14:creationId xmlns:p14="http://schemas.microsoft.com/office/powerpoint/2010/main" val="189603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pPr eaLnBrk="1" hangingPunct="1"/>
            <a:r>
              <a:rPr lang="en-US" altLang="en-US" sz="3600" dirty="0"/>
              <a:t>Greek Drama</a:t>
            </a:r>
          </a:p>
        </p:txBody>
      </p:sp>
      <p:sp>
        <p:nvSpPr>
          <p:cNvPr id="35843" name="Content Placeholder 2"/>
          <p:cNvSpPr>
            <a:spLocks noGrp="1"/>
          </p:cNvSpPr>
          <p:nvPr>
            <p:ph idx="1"/>
          </p:nvPr>
        </p:nvSpPr>
        <p:spPr bwMode="auto">
          <a:xfrm>
            <a:off x="8721969" y="1409700"/>
            <a:ext cx="3341077" cy="422616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000" dirty="0"/>
              <a:t>Greece paid no premium above the German rate until late fall 2009.</a:t>
            </a:r>
          </a:p>
          <a:p>
            <a:pPr algn="just" eaLnBrk="1" hangingPunct="1"/>
            <a:r>
              <a:rPr lang="en-US" altLang="en-US" sz="2000" dirty="0"/>
              <a:t>Greek interest rate rose until the bailout package on May 9.</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814" y="1443679"/>
            <a:ext cx="8151201" cy="4763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55484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1055077"/>
            <a:ext cx="12192000" cy="990600"/>
          </a:xfrm>
        </p:spPr>
        <p:txBody>
          <a:bodyPr>
            <a:noAutofit/>
          </a:bodyPr>
          <a:lstStyle/>
          <a:p>
            <a:pPr eaLnBrk="1" hangingPunct="1"/>
            <a:r>
              <a:rPr lang="en-US" altLang="en-US" sz="3600" dirty="0"/>
              <a:t>Trade Liberalization and Economic Integration</a:t>
            </a:r>
          </a:p>
        </p:txBody>
      </p:sp>
      <p:sp>
        <p:nvSpPr>
          <p:cNvPr id="36867" name="Rectangle 3"/>
          <p:cNvSpPr>
            <a:spLocks noGrp="1" noChangeArrowheads="1"/>
          </p:cNvSpPr>
          <p:nvPr>
            <p:ph idx="1"/>
          </p:nvPr>
        </p:nvSpPr>
        <p:spPr bwMode="auto">
          <a:xfrm>
            <a:off x="904142" y="1881555"/>
            <a:ext cx="10383715" cy="37894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85763" indent="-385763" algn="just" defTabSz="1031875" eaLnBrk="1" hangingPunct="1"/>
            <a:r>
              <a:rPr lang="en-US" altLang="en-US" sz="2800" dirty="0"/>
              <a:t>Over the past 50 years, international trade increased about twice as fast as world GDP.</a:t>
            </a:r>
          </a:p>
          <a:p>
            <a:pPr marL="385763" indent="-385763" algn="just" defTabSz="1031875" eaLnBrk="1" hangingPunct="1"/>
            <a:r>
              <a:rPr lang="en-US" altLang="en-US" sz="2800" dirty="0"/>
              <a:t>There has been a change in the attitudes of many of the world’s governments, who have abandoned mercantilist views and embraced free trade as the surest route to prosperity for their citizenry.</a:t>
            </a:r>
          </a:p>
          <a:p>
            <a:pPr marL="385763" indent="-385763" algn="just" defTabSz="1031875" eaLnBrk="1" hangingPunct="1"/>
            <a:r>
              <a:rPr lang="en-US" altLang="en-US" sz="2800" dirty="0"/>
              <a:t>The principal argument for international trade is based on the theory of comparative advantage.</a:t>
            </a:r>
          </a:p>
        </p:txBody>
      </p:sp>
    </p:spTree>
    <p:extLst>
      <p:ext uri="{BB962C8B-B14F-4D97-AF65-F5344CB8AC3E}">
        <p14:creationId xmlns:p14="http://schemas.microsoft.com/office/powerpoint/2010/main" val="2848843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idx="1"/>
          </p:nvPr>
        </p:nvSpPr>
        <p:spPr bwMode="auto">
          <a:xfrm>
            <a:off x="1383323" y="2036885"/>
            <a:ext cx="9949962" cy="375724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385763" indent="-385763" algn="just" defTabSz="1031875" eaLnBrk="1" hangingPunct="1"/>
            <a:r>
              <a:rPr lang="en-US" altLang="en-US" sz="2800" dirty="0"/>
              <a:t>General Agreement on Tariffs and Trade (GATT) is a multilateral agreement among member countries that has reduced many barriers to trade.</a:t>
            </a:r>
          </a:p>
          <a:p>
            <a:pPr marL="385763" indent="-385763" algn="just" defTabSz="1031875" eaLnBrk="1" hangingPunct="1"/>
            <a:r>
              <a:rPr lang="en-US" altLang="en-US" sz="2800" dirty="0"/>
              <a:t>World Trade Organization has the power to enforce the rules of international trade.</a:t>
            </a:r>
          </a:p>
          <a:p>
            <a:pPr marL="385763" indent="-385763" algn="just" defTabSz="1031875" eaLnBrk="1" hangingPunct="1"/>
            <a:r>
              <a:rPr lang="en-US" altLang="en-US" sz="2800" dirty="0"/>
              <a:t>On January 1, 2005, the era of quotas on imported textiles ended.</a:t>
            </a:r>
          </a:p>
          <a:p>
            <a:pPr marL="385763" indent="-385763" algn="just" defTabSz="1031875" eaLnBrk="1" hangingPunct="1"/>
            <a:r>
              <a:rPr lang="en-US" altLang="en-US" sz="2800" dirty="0"/>
              <a:t>This is an event of historic proportions.</a:t>
            </a:r>
          </a:p>
        </p:txBody>
      </p:sp>
      <p:sp>
        <p:nvSpPr>
          <p:cNvPr id="2" name="Title 1"/>
          <p:cNvSpPr>
            <a:spLocks noGrp="1"/>
          </p:cNvSpPr>
          <p:nvPr>
            <p:ph type="title"/>
          </p:nvPr>
        </p:nvSpPr>
        <p:spPr>
          <a:xfrm>
            <a:off x="0" y="1151792"/>
            <a:ext cx="12192000" cy="990600"/>
          </a:xfrm>
        </p:spPr>
        <p:txBody>
          <a:bodyPr>
            <a:normAutofit/>
          </a:bodyPr>
          <a:lstStyle/>
          <a:p>
            <a:pPr eaLnBrk="1" hangingPunct="1">
              <a:defRPr/>
            </a:pPr>
            <a:r>
              <a:rPr lang="en-US" altLang="en-US" sz="3600" dirty="0"/>
              <a:t>Liberalization of Protectionist Legislation</a:t>
            </a:r>
            <a:endParaRPr lang="en-US" sz="3600" dirty="0"/>
          </a:p>
        </p:txBody>
      </p:sp>
    </p:spTree>
    <p:extLst>
      <p:ext uri="{BB962C8B-B14F-4D97-AF65-F5344CB8AC3E}">
        <p14:creationId xmlns:p14="http://schemas.microsoft.com/office/powerpoint/2010/main" val="2236205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1099038"/>
            <a:ext cx="12192000" cy="805962"/>
          </a:xfrm>
        </p:spPr>
        <p:txBody>
          <a:bodyPr/>
          <a:lstStyle/>
          <a:p>
            <a:pPr eaLnBrk="1" hangingPunct="1"/>
            <a:r>
              <a:rPr lang="en-US" altLang="en-US" sz="3600" dirty="0"/>
              <a:t>NAFTA</a:t>
            </a:r>
            <a:endParaRPr lang="en-US" altLang="en-US" dirty="0"/>
          </a:p>
        </p:txBody>
      </p:sp>
      <p:sp>
        <p:nvSpPr>
          <p:cNvPr id="38915" name="Rectangle 3"/>
          <p:cNvSpPr>
            <a:spLocks noGrp="1" noChangeArrowheads="1"/>
          </p:cNvSpPr>
          <p:nvPr>
            <p:ph idx="1"/>
          </p:nvPr>
        </p:nvSpPr>
        <p:spPr bwMode="auto">
          <a:xfrm>
            <a:off x="1415562" y="1905001"/>
            <a:ext cx="9557238" cy="426719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lnSpc>
                <a:spcPct val="90000"/>
              </a:lnSpc>
            </a:pPr>
            <a:r>
              <a:rPr lang="en-US" altLang="en-US" sz="2400" dirty="0"/>
              <a:t>North American Free Trade Agreement (NAFTA) called for phasing out impediments to trade between Canada, Mexico, and the United States over a 15-year period beginning in 1994. </a:t>
            </a:r>
          </a:p>
          <a:p>
            <a:pPr lvl="1" algn="just" eaLnBrk="1" hangingPunct="1">
              <a:lnSpc>
                <a:spcPct val="90000"/>
              </a:lnSpc>
            </a:pPr>
            <a:r>
              <a:rPr lang="en-US" altLang="en-US" sz="2000" dirty="0"/>
              <a:t>Full implementation occurred in 2009.</a:t>
            </a:r>
          </a:p>
          <a:p>
            <a:pPr algn="just" eaLnBrk="1" hangingPunct="1">
              <a:lnSpc>
                <a:spcPct val="90000"/>
              </a:lnSpc>
            </a:pPr>
            <a:r>
              <a:rPr lang="en-US" altLang="en-US" sz="2400" dirty="0"/>
              <a:t>For Mexico, the ratio of export to GDP has increased dramatically from 2.2% in 1973 to 31.7% in 2011.</a:t>
            </a:r>
          </a:p>
          <a:p>
            <a:pPr algn="just" eaLnBrk="1" hangingPunct="1">
              <a:lnSpc>
                <a:spcPct val="90000"/>
              </a:lnSpc>
            </a:pPr>
            <a:r>
              <a:rPr lang="en-US" altLang="en-US" sz="2400" dirty="0"/>
              <a:t>The increased trade has resulted in increased numbers of jobs and a higher standard of living for all member nations</a:t>
            </a:r>
            <a:r>
              <a:rPr lang="en-US" altLang="en-US" dirty="0"/>
              <a:t>.</a:t>
            </a:r>
          </a:p>
        </p:txBody>
      </p:sp>
    </p:spTree>
    <p:extLst>
      <p:ext uri="{BB962C8B-B14F-4D97-AF65-F5344CB8AC3E}">
        <p14:creationId xmlns:p14="http://schemas.microsoft.com/office/powerpoint/2010/main" val="1476309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a:t>Brexit</a:t>
            </a:r>
            <a:endParaRPr lang="en-US" sz="3600" dirty="0"/>
          </a:p>
        </p:txBody>
      </p:sp>
      <p:sp>
        <p:nvSpPr>
          <p:cNvPr id="3" name="Content Placeholder 2"/>
          <p:cNvSpPr>
            <a:spLocks noGrp="1"/>
          </p:cNvSpPr>
          <p:nvPr>
            <p:ph idx="1"/>
          </p:nvPr>
        </p:nvSpPr>
        <p:spPr>
          <a:xfrm>
            <a:off x="1494692" y="1729154"/>
            <a:ext cx="9513277" cy="4214446"/>
          </a:xfrm>
        </p:spPr>
        <p:txBody>
          <a:bodyPr/>
          <a:lstStyle/>
          <a:p>
            <a:pPr algn="just"/>
            <a:r>
              <a:rPr lang="en-US" sz="2800" dirty="0"/>
              <a:t>The unexpected outcome of a British referendum held on June 23, 2016.</a:t>
            </a:r>
          </a:p>
          <a:p>
            <a:pPr algn="just"/>
            <a:r>
              <a:rPr lang="en-US" sz="2800" dirty="0"/>
              <a:t>Britons voted to leave the EU.</a:t>
            </a:r>
          </a:p>
          <a:p>
            <a:pPr algn="just"/>
            <a:r>
              <a:rPr lang="en-US" sz="2800" dirty="0"/>
              <a:t>Likely outcome is a weakening of both the United Kingdom and the European Union.</a:t>
            </a:r>
          </a:p>
          <a:p>
            <a:pPr algn="just"/>
            <a:r>
              <a:rPr lang="en-US" sz="2800" dirty="0" err="1"/>
              <a:t>Brexit</a:t>
            </a:r>
            <a:r>
              <a:rPr lang="en-US" sz="2800" dirty="0"/>
              <a:t> revealed some of the difficulties with free trade and global economic integration.</a:t>
            </a:r>
          </a:p>
          <a:p>
            <a:pPr lvl="1" algn="just"/>
            <a:r>
              <a:rPr lang="en-US" sz="2400" dirty="0"/>
              <a:t>The free movement of goods, capital and people leads to economic growth, but also leads to political opposition.</a:t>
            </a:r>
          </a:p>
        </p:txBody>
      </p:sp>
    </p:spTree>
    <p:extLst>
      <p:ext uri="{BB962C8B-B14F-4D97-AF65-F5344CB8AC3E}">
        <p14:creationId xmlns:p14="http://schemas.microsoft.com/office/powerpoint/2010/main" val="1596960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bwMode="auto">
          <a:xfrm>
            <a:off x="1608992" y="1905001"/>
            <a:ext cx="9126416"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just" eaLnBrk="1" hangingPunct="1"/>
            <a:r>
              <a:rPr lang="en-US" altLang="en-US" sz="2400" dirty="0"/>
              <a:t>The “Great Recession” was the most serious, synchronized economic downturn since the Great Depression of the 1930s.</a:t>
            </a:r>
          </a:p>
          <a:p>
            <a:pPr algn="just" eaLnBrk="1" hangingPunct="1"/>
            <a:r>
              <a:rPr lang="en-US" altLang="en-US" sz="2400" dirty="0"/>
              <a:t>Factors included:</a:t>
            </a:r>
          </a:p>
          <a:p>
            <a:pPr lvl="1" algn="just" eaLnBrk="1" hangingPunct="1"/>
            <a:r>
              <a:rPr lang="en-US" altLang="en-US" sz="2000" dirty="0"/>
              <a:t>Households and financial institutions borrowed too much and took too much risk.</a:t>
            </a:r>
          </a:p>
          <a:p>
            <a:pPr lvl="1" algn="just" eaLnBrk="1" hangingPunct="1"/>
            <a:r>
              <a:rPr lang="en-US" altLang="en-US" sz="2000" dirty="0"/>
              <a:t>This risk was repackaged with securitization </a:t>
            </a:r>
          </a:p>
          <a:p>
            <a:pPr lvl="1" algn="just" eaLnBrk="1" hangingPunct="1"/>
            <a:r>
              <a:rPr lang="en-US" altLang="en-US" sz="2000" dirty="0"/>
              <a:t>Defaults on subprime mortgages in the U.S. came to threaten the solvency of a teacher’s retirement plans in Norway.</a:t>
            </a:r>
          </a:p>
        </p:txBody>
      </p:sp>
      <p:sp>
        <p:nvSpPr>
          <p:cNvPr id="2" name="Title 1"/>
          <p:cNvSpPr>
            <a:spLocks noGrp="1"/>
          </p:cNvSpPr>
          <p:nvPr>
            <p:ph type="title"/>
          </p:nvPr>
        </p:nvSpPr>
        <p:spPr>
          <a:xfrm>
            <a:off x="0" y="1099038"/>
            <a:ext cx="12192000" cy="805962"/>
          </a:xfrm>
        </p:spPr>
        <p:txBody>
          <a:bodyPr>
            <a:normAutofit/>
          </a:bodyPr>
          <a:lstStyle/>
          <a:p>
            <a:pPr eaLnBrk="1" hangingPunct="1">
              <a:defRPr/>
            </a:pPr>
            <a:r>
              <a:rPr lang="en-US" altLang="en-US" sz="3600" dirty="0"/>
              <a:t>Global Financial Crisis of 2008—2009 </a:t>
            </a:r>
            <a:endParaRPr lang="en-US" sz="3600" dirty="0"/>
          </a:p>
        </p:txBody>
      </p:sp>
    </p:spTree>
    <p:extLst>
      <p:ext uri="{BB962C8B-B14F-4D97-AF65-F5344CB8AC3E}">
        <p14:creationId xmlns:p14="http://schemas.microsoft.com/office/powerpoint/2010/main" val="1114591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p:cNvSpPr>
            <a:spLocks noGrp="1"/>
          </p:cNvSpPr>
          <p:nvPr>
            <p:ph type="title"/>
          </p:nvPr>
        </p:nvSpPr>
        <p:spPr/>
        <p:txBody>
          <a:bodyPr>
            <a:noAutofit/>
          </a:bodyPr>
          <a:lstStyle/>
          <a:p>
            <a:pPr eaLnBrk="1" hangingPunct="1">
              <a:defRPr/>
            </a:pPr>
            <a:r>
              <a:rPr lang="en-US" altLang="en-US" sz="3600" dirty="0"/>
              <a:t>U.S. Unemployment Rate and Dow Jones Industrial Average</a:t>
            </a:r>
            <a:endParaRPr lang="en-US" sz="3600" dirty="0"/>
          </a:p>
        </p:txBody>
      </p:sp>
      <p:sp>
        <p:nvSpPr>
          <p:cNvPr id="43014" name="Content Placeholder 2"/>
          <p:cNvSpPr>
            <a:spLocks noGrp="1"/>
          </p:cNvSpPr>
          <p:nvPr>
            <p:ph idx="1"/>
          </p:nvPr>
        </p:nvSpPr>
        <p:spPr bwMode="auto">
          <a:xfrm>
            <a:off x="527537" y="5732584"/>
            <a:ext cx="11271739" cy="74441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000" dirty="0"/>
              <a:t>During the course of the crisis, G-20 emerged as the premier forum for discussing international economic issues and coordinating financial regulations and macroeconomic policies</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3377" y="1701223"/>
            <a:ext cx="6652845" cy="37042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5551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vert="horz" wrap="square" lIns="92071" tIns="46036" rIns="92071" bIns="46036" numCol="1" anchor="t" anchorCtr="0" compatLnSpc="1">
            <a:prstTxWarp prst="textNoShape">
              <a:avLst/>
            </a:prstTxWarp>
            <a:noAutofit/>
          </a:bodyPr>
          <a:lstStyle/>
          <a:p>
            <a:pPr eaLnBrk="1" hangingPunct="1">
              <a:defRPr/>
            </a:pPr>
            <a:r>
              <a:rPr lang="en-US" altLang="en-US" sz="4000" dirty="0"/>
              <a:t>Multinational Corporations </a:t>
            </a:r>
            <a:br>
              <a:rPr lang="en-US" altLang="en-US" sz="2000" dirty="0"/>
            </a:br>
            <a:endParaRPr lang="en-US" altLang="en-US" sz="2000" dirty="0"/>
          </a:p>
        </p:txBody>
      </p:sp>
      <p:sp>
        <p:nvSpPr>
          <p:cNvPr id="44035" name="Rectangle 3"/>
          <p:cNvSpPr>
            <a:spLocks noGrp="1" noChangeArrowheads="1"/>
          </p:cNvSpPr>
          <p:nvPr>
            <p:ph idx="1"/>
          </p:nvPr>
        </p:nvSpPr>
        <p:spPr bwMode="auto">
          <a:xfrm>
            <a:off x="914400" y="1905001"/>
            <a:ext cx="10199077" cy="45259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1" tIns="46036" rIns="92071" bIns="46036" numCol="1" anchor="t" anchorCtr="0" compatLnSpc="1">
            <a:prstTxWarp prst="textNoShape">
              <a:avLst/>
            </a:prstTxWarp>
          </a:bodyPr>
          <a:lstStyle/>
          <a:p>
            <a:pPr marL="385763" indent="-385763" algn="just" defTabSz="1031875" eaLnBrk="1" hangingPunct="1">
              <a:lnSpc>
                <a:spcPct val="90000"/>
              </a:lnSpc>
            </a:pPr>
            <a:r>
              <a:rPr lang="en-US" altLang="en-US" sz="2400" dirty="0"/>
              <a:t>A multinational corporation (MNC) is a firm that has been incorporated in one country and has production and sales operations in other countries.</a:t>
            </a:r>
          </a:p>
          <a:p>
            <a:pPr marL="385763" indent="-385763" algn="just" defTabSz="1031875" eaLnBrk="1" hangingPunct="1">
              <a:lnSpc>
                <a:spcPct val="90000"/>
              </a:lnSpc>
            </a:pPr>
            <a:r>
              <a:rPr lang="en-US" altLang="en-US" sz="2400" dirty="0"/>
              <a:t>There are about 60,000 MNCs in the world.</a:t>
            </a:r>
          </a:p>
          <a:p>
            <a:pPr marL="385763" indent="-385763" algn="just" defTabSz="1031875" eaLnBrk="1" hangingPunct="1">
              <a:lnSpc>
                <a:spcPct val="90000"/>
              </a:lnSpc>
            </a:pPr>
            <a:r>
              <a:rPr lang="en-US" altLang="en-US" sz="2400" dirty="0"/>
              <a:t>Many MNCs obtain raw materials from one nation, financial capital from another, produce goods with labor and capital equipment in a third country, and sell their output in various other national markets.</a:t>
            </a:r>
          </a:p>
        </p:txBody>
      </p:sp>
    </p:spTree>
    <p:extLst>
      <p:ext uri="{BB962C8B-B14F-4D97-AF65-F5344CB8AC3E}">
        <p14:creationId xmlns:p14="http://schemas.microsoft.com/office/powerpoint/2010/main" val="1926455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06" name="Title 2"/>
          <p:cNvSpPr>
            <a:spLocks noGrp="1"/>
          </p:cNvSpPr>
          <p:nvPr>
            <p:ph type="title"/>
          </p:nvPr>
        </p:nvSpPr>
        <p:spPr/>
        <p:txBody>
          <a:bodyPr>
            <a:normAutofit/>
          </a:bodyPr>
          <a:lstStyle/>
          <a:p>
            <a:pPr eaLnBrk="1" hangingPunct="1"/>
            <a:r>
              <a:rPr lang="en-US" altLang="en-US" sz="4400" dirty="0"/>
              <a:t>Top Nonfinancial MNCs</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050" y="1762958"/>
            <a:ext cx="9678138" cy="4082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8087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06" name="Title 2"/>
          <p:cNvSpPr>
            <a:spLocks noGrp="1"/>
          </p:cNvSpPr>
          <p:nvPr>
            <p:ph type="title"/>
          </p:nvPr>
        </p:nvSpPr>
        <p:spPr/>
        <p:txBody>
          <a:bodyPr>
            <a:normAutofit/>
          </a:bodyPr>
          <a:lstStyle/>
          <a:p>
            <a:pPr eaLnBrk="1" hangingPunct="1"/>
            <a:r>
              <a:rPr lang="en-US" altLang="en-US" sz="4400" dirty="0"/>
              <a:t>Australian MNCs</a:t>
            </a:r>
          </a:p>
        </p:txBody>
      </p:sp>
      <p:graphicFrame>
        <p:nvGraphicFramePr>
          <p:cNvPr id="4" name="Group 2">
            <a:extLst>
              <a:ext uri="{FF2B5EF4-FFF2-40B4-BE49-F238E27FC236}">
                <a16:creationId xmlns:a16="http://schemas.microsoft.com/office/drawing/2014/main" id="{D72B02CF-DEE2-4DBD-B109-870BBBCDF7B8}"/>
              </a:ext>
            </a:extLst>
          </p:cNvPr>
          <p:cNvGraphicFramePr>
            <a:graphicFrameLocks noGrp="1"/>
          </p:cNvGraphicFramePr>
          <p:nvPr>
            <p:ph idx="1"/>
            <p:extLst>
              <p:ext uri="{D42A27DB-BD31-4B8C-83A1-F6EECF244321}">
                <p14:modId xmlns:p14="http://schemas.microsoft.com/office/powerpoint/2010/main" val="2948950803"/>
              </p:ext>
            </p:extLst>
          </p:nvPr>
        </p:nvGraphicFramePr>
        <p:xfrm>
          <a:off x="2280444" y="1989260"/>
          <a:ext cx="7631112" cy="3657600"/>
        </p:xfrm>
        <a:graphic>
          <a:graphicData uri="http://schemas.openxmlformats.org/drawingml/2006/table">
            <a:tbl>
              <a:tblPr/>
              <a:tblGrid>
                <a:gridCol w="2543175">
                  <a:extLst>
                    <a:ext uri="{9D8B030D-6E8A-4147-A177-3AD203B41FA5}">
                      <a16:colId xmlns:a16="http://schemas.microsoft.com/office/drawing/2014/main" val="20000"/>
                    </a:ext>
                  </a:extLst>
                </a:gridCol>
                <a:gridCol w="2544762">
                  <a:extLst>
                    <a:ext uri="{9D8B030D-6E8A-4147-A177-3AD203B41FA5}">
                      <a16:colId xmlns:a16="http://schemas.microsoft.com/office/drawing/2014/main" val="20001"/>
                    </a:ext>
                  </a:extLst>
                </a:gridCol>
                <a:gridCol w="2543175">
                  <a:extLst>
                    <a:ext uri="{9D8B030D-6E8A-4147-A177-3AD203B41FA5}">
                      <a16:colId xmlns:a16="http://schemas.microsoft.com/office/drawing/2014/main" val="20002"/>
                    </a:ext>
                  </a:extLst>
                </a:gridCol>
              </a:tblGrid>
              <a:tr h="3524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zh-TW" altLang="en-US" sz="1800" b="0" i="0" u="none" strike="noStrike" cap="none" normalizeH="0" baseline="0" dirty="0">
                        <a:ln>
                          <a:noFill/>
                        </a:ln>
                        <a:solidFill>
                          <a:schemeClr val="tx1"/>
                        </a:solidFill>
                        <a:effectLst/>
                        <a:latin typeface="Times New Roman" pitchFamily="18" charset="0"/>
                        <a:ea typeface="新細明體" pitchFamily="18" charset="-120"/>
                      </a:endParaRP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1" i="0" u="none" strike="noStrike" cap="none" normalizeH="0" baseline="0">
                          <a:ln>
                            <a:noFill/>
                          </a:ln>
                          <a:solidFill>
                            <a:schemeClr val="tx1"/>
                          </a:solidFill>
                          <a:effectLst/>
                          <a:latin typeface="Times New Roman" pitchFamily="18" charset="0"/>
                          <a:ea typeface="新細明體" pitchFamily="18" charset="-120"/>
                        </a:rPr>
                        <a:t>Foreign Sales</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1" i="0" u="none" strike="noStrike" cap="none" normalizeH="0" baseline="0">
                          <a:ln>
                            <a:noFill/>
                          </a:ln>
                          <a:solidFill>
                            <a:schemeClr val="tx1"/>
                          </a:solidFill>
                          <a:effectLst/>
                          <a:latin typeface="Times New Roman" pitchFamily="18" charset="0"/>
                          <a:ea typeface="新細明體" pitchFamily="18" charset="-120"/>
                        </a:rPr>
                        <a:t>Foreign Assets</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61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BHP</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56%</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24%</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1"/>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Rio Tinto</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93%</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48%</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3444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Westfield</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50%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57%</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Telstra</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6%</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11%</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4"/>
                  </a:ext>
                </a:extLst>
              </a:tr>
              <a:tr h="361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Woodside</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90%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29%</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5"/>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Woolworths</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0%</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6"/>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dirty="0">
                          <a:ln>
                            <a:noFill/>
                          </a:ln>
                          <a:solidFill>
                            <a:schemeClr val="tx1"/>
                          </a:solidFill>
                          <a:effectLst/>
                          <a:latin typeface="Times New Roman" pitchFamily="18" charset="0"/>
                          <a:ea typeface="新細明體" pitchFamily="18" charset="-120"/>
                        </a:rPr>
                        <a:t>Fosters</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37%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48%</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7"/>
                  </a:ext>
                </a:extLst>
              </a:tr>
              <a:tr h="3619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dirty="0">
                          <a:ln>
                            <a:noFill/>
                          </a:ln>
                          <a:solidFill>
                            <a:schemeClr val="tx1"/>
                          </a:solidFill>
                          <a:effectLst/>
                          <a:latin typeface="Times New Roman" pitchFamily="18" charset="0"/>
                          <a:ea typeface="新細明體" pitchFamily="18" charset="-120"/>
                        </a:rPr>
                        <a:t>Brambles</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83%</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0" i="0" u="none" strike="noStrike" cap="none" normalizeH="0" baseline="0">
                          <a:ln>
                            <a:noFill/>
                          </a:ln>
                          <a:solidFill>
                            <a:schemeClr val="tx1"/>
                          </a:solidFill>
                          <a:effectLst/>
                          <a:latin typeface="Times New Roman" pitchFamily="18" charset="0"/>
                          <a:ea typeface="新細明體" pitchFamily="18" charset="-120"/>
                        </a:rPr>
                        <a:t>86%</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3603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AU" altLang="zh-TW" sz="1800" b="1" i="0" u="none" strike="noStrike" cap="none" normalizeH="0" baseline="0">
                          <a:ln>
                            <a:noFill/>
                          </a:ln>
                          <a:solidFill>
                            <a:schemeClr val="tx1"/>
                          </a:solidFill>
                          <a:effectLst/>
                          <a:latin typeface="Times New Roman" pitchFamily="18" charset="0"/>
                          <a:ea typeface="新細明體" pitchFamily="18" charset="-120"/>
                        </a:rPr>
                        <a:t>AVERAGE</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1" i="0" u="none" strike="noStrike" cap="none" normalizeH="0" baseline="0">
                          <a:ln>
                            <a:noFill/>
                          </a:ln>
                          <a:solidFill>
                            <a:schemeClr val="tx1"/>
                          </a:solidFill>
                          <a:effectLst/>
                          <a:latin typeface="Times New Roman" pitchFamily="18" charset="0"/>
                          <a:ea typeface="新細明體" pitchFamily="18" charset="-120"/>
                        </a:rPr>
                        <a:t>46%</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AU" altLang="zh-TW" sz="1800" b="1" i="0" u="none" strike="noStrike" cap="none" normalizeH="0" baseline="0" dirty="0">
                          <a:ln>
                            <a:noFill/>
                          </a:ln>
                          <a:solidFill>
                            <a:schemeClr val="tx1"/>
                          </a:solidFill>
                          <a:effectLst/>
                          <a:latin typeface="Times New Roman" pitchFamily="18" charset="0"/>
                          <a:ea typeface="新細明體" pitchFamily="18" charset="-120"/>
                        </a:rPr>
                        <a:t>34%</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37824999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1673</Words>
  <Application>Microsoft Macintosh PowerPoint</Application>
  <PresentationFormat>Widescreen</PresentationFormat>
  <Paragraphs>180</Paragraphs>
  <Slides>30</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30</vt:i4>
      </vt:variant>
    </vt:vector>
  </HeadingPairs>
  <TitlesOfParts>
    <vt:vector size="41" baseType="lpstr">
      <vt:lpstr>Arial Unicode MS</vt:lpstr>
      <vt:lpstr>Arial</vt:lpstr>
      <vt:lpstr>Arial Narrow</vt:lpstr>
      <vt:lpstr>Calibri</vt:lpstr>
      <vt:lpstr>Calibri Light</vt:lpstr>
      <vt:lpstr>Cambria Math</vt:lpstr>
      <vt:lpstr>Palatino Linotype</vt:lpstr>
      <vt:lpstr>Times New Roman</vt:lpstr>
      <vt:lpstr>Wingdings</vt:lpstr>
      <vt:lpstr>Office Theme</vt:lpstr>
      <vt:lpstr>template</vt:lpstr>
      <vt:lpstr>EFB 312</vt:lpstr>
      <vt:lpstr>Some Basics</vt:lpstr>
      <vt:lpstr>What’s Special about “International” Finance?</vt:lpstr>
      <vt:lpstr>What’s Special about “International” Finance:  Foreign Exchange Risk</vt:lpstr>
      <vt:lpstr>Example: Monthly Percentage Change in Japanese Yen—U.S. Dollar Exchange Rate</vt:lpstr>
      <vt:lpstr>What’s Special about “International” Finance: Political Risk</vt:lpstr>
      <vt:lpstr>What’s Special about “International” Finance: Market Imperfections</vt:lpstr>
      <vt:lpstr>Example: Nestlé’s Market Imperfection</vt:lpstr>
      <vt:lpstr>Daily Prices of Nestlé’s Bearer and Registered Shares</vt:lpstr>
      <vt:lpstr>Nestlé’s Market Imperfection Concluded</vt:lpstr>
      <vt:lpstr>What’s Special about “International” Finance: Expanded Opportunity Set</vt:lpstr>
      <vt:lpstr>Goals for International Financial Management</vt:lpstr>
      <vt:lpstr>Maximization of Shareholder Wealth</vt:lpstr>
      <vt:lpstr>Other Goals: Stakeholders</vt:lpstr>
      <vt:lpstr>Other Goals: Principal Agent Conflict</vt:lpstr>
      <vt:lpstr>Other Goals: Business Culture</vt:lpstr>
      <vt:lpstr>Globalization of the World Economy: Major Trends and Developments</vt:lpstr>
      <vt:lpstr>Emergence of Globalized Financial Markets</vt:lpstr>
      <vt:lpstr>Emergence of the Euro as a Global Currency</vt:lpstr>
      <vt:lpstr>Europe’s Sovereign-Debt Crisis of 2010</vt:lpstr>
      <vt:lpstr>Greek Drama</vt:lpstr>
      <vt:lpstr>Trade Liberalization and Economic Integration</vt:lpstr>
      <vt:lpstr>Liberalization of Protectionist Legislation</vt:lpstr>
      <vt:lpstr>NAFTA</vt:lpstr>
      <vt:lpstr>Brexit</vt:lpstr>
      <vt:lpstr>Global Financial Crisis of 2008—2009 </vt:lpstr>
      <vt:lpstr>U.S. Unemployment Rate and Dow Jones Industrial Average</vt:lpstr>
      <vt:lpstr>Multinational Corporations  </vt:lpstr>
      <vt:lpstr>Top Nonfinancial MNCs</vt:lpstr>
      <vt:lpstr>Australian MNCs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EFB 312</dc:title>
  <dc:creator>r.dissan@outlook.com</dc:creator>
  <cp:lastModifiedBy>Mohammed Alnahdi</cp:lastModifiedBy>
  <cp:revision>52</cp:revision>
  <dcterms:created xsi:type="dcterms:W3CDTF">2018-07-24T07:22:17Z</dcterms:created>
  <dcterms:modified xsi:type="dcterms:W3CDTF">2019-04-12T23:22:57Z</dcterms:modified>
</cp:coreProperties>
</file>